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697" r:id="rId2"/>
    <p:sldMasterId id="2147483713" r:id="rId3"/>
  </p:sldMasterIdLst>
  <p:notesMasterIdLst>
    <p:notesMasterId r:id="rId51"/>
  </p:notesMasterIdLst>
  <p:sldIdLst>
    <p:sldId id="347" r:id="rId4"/>
    <p:sldId id="302" r:id="rId5"/>
    <p:sldId id="325" r:id="rId6"/>
    <p:sldId id="326" r:id="rId7"/>
    <p:sldId id="257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327" r:id="rId17"/>
    <p:sldId id="328" r:id="rId18"/>
    <p:sldId id="333" r:id="rId19"/>
    <p:sldId id="331" r:id="rId20"/>
    <p:sldId id="268" r:id="rId21"/>
    <p:sldId id="269" r:id="rId22"/>
    <p:sldId id="270" r:id="rId23"/>
    <p:sldId id="271" r:id="rId24"/>
    <p:sldId id="272" r:id="rId25"/>
    <p:sldId id="273" r:id="rId26"/>
    <p:sldId id="303" r:id="rId27"/>
    <p:sldId id="349" r:id="rId28"/>
    <p:sldId id="323" r:id="rId29"/>
    <p:sldId id="338" r:id="rId30"/>
    <p:sldId id="339" r:id="rId31"/>
    <p:sldId id="340" r:id="rId32"/>
    <p:sldId id="275" r:id="rId33"/>
    <p:sldId id="276" r:id="rId34"/>
    <p:sldId id="277" r:id="rId35"/>
    <p:sldId id="320" r:id="rId36"/>
    <p:sldId id="322" r:id="rId37"/>
    <p:sldId id="278" r:id="rId38"/>
    <p:sldId id="319" r:id="rId39"/>
    <p:sldId id="279" r:id="rId40"/>
    <p:sldId id="280" r:id="rId41"/>
    <p:sldId id="281" r:id="rId42"/>
    <p:sldId id="282" r:id="rId43"/>
    <p:sldId id="283" r:id="rId44"/>
    <p:sldId id="284" r:id="rId45"/>
    <p:sldId id="350" r:id="rId46"/>
    <p:sldId id="351" r:id="rId47"/>
    <p:sldId id="336" r:id="rId48"/>
    <p:sldId id="337" r:id="rId49"/>
    <p:sldId id="348" r:id="rId50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34D630DE-C185-4E68-921F-D57B907B6DEC}">
          <p14:sldIdLst>
            <p14:sldId id="347"/>
            <p14:sldId id="302"/>
            <p14:sldId id="325"/>
            <p14:sldId id="326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327"/>
            <p14:sldId id="328"/>
            <p14:sldId id="333"/>
            <p14:sldId id="331"/>
            <p14:sldId id="268"/>
            <p14:sldId id="269"/>
            <p14:sldId id="270"/>
            <p14:sldId id="271"/>
            <p14:sldId id="272"/>
            <p14:sldId id="273"/>
            <p14:sldId id="303"/>
            <p14:sldId id="349"/>
            <p14:sldId id="323"/>
            <p14:sldId id="338"/>
            <p14:sldId id="339"/>
            <p14:sldId id="340"/>
            <p14:sldId id="275"/>
            <p14:sldId id="276"/>
            <p14:sldId id="277"/>
            <p14:sldId id="320"/>
            <p14:sldId id="322"/>
            <p14:sldId id="278"/>
            <p14:sldId id="319"/>
            <p14:sldId id="279"/>
            <p14:sldId id="280"/>
            <p14:sldId id="281"/>
            <p14:sldId id="282"/>
            <p14:sldId id="283"/>
            <p14:sldId id="284"/>
            <p14:sldId id="350"/>
            <p14:sldId id="351"/>
            <p14:sldId id="336"/>
            <p14:sldId id="33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E1E1E"/>
    <a:srgbClr val="0000FF"/>
    <a:srgbClr val="2B91AF"/>
    <a:srgbClr val="00FF00"/>
    <a:srgbClr val="FFFFFF"/>
    <a:srgbClr val="FF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napToObjects="1">
      <p:cViewPr varScale="1">
        <p:scale>
          <a:sx n="141" d="100"/>
          <a:sy n="141" d="100"/>
        </p:scale>
        <p:origin x="64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5884B699-0645-4174-A209-0BFD8D932EE9}" type="datetime1">
              <a:rPr lang="fr-FR" smtClean="0"/>
              <a:t>10/01/2023</a:t>
            </a:fld>
            <a:endParaRPr lang="fr-FR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301073" y="804795"/>
            <a:ext cx="1761201" cy="1897923"/>
            <a:chOff x="301073" y="804795"/>
            <a:chExt cx="1761201" cy="189792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073" y="804795"/>
              <a:ext cx="1761201" cy="640437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70" y="1467382"/>
              <a:ext cx="693806" cy="320218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998" y="1809749"/>
              <a:ext cx="895351" cy="89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552794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659B8-7508-4E5B-A384-6019B9D870F7}" type="datetime1">
              <a:rPr lang="fr-FR" smtClean="0"/>
              <a:t>10/01/2023</a:t>
            </a:fld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7586989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C0D0F-E464-4597-AAF9-48280FE7D97D}" type="datetime1">
              <a:rPr lang="fr-FR" smtClean="0"/>
              <a:t>10/01/2023</a:t>
            </a:fld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166408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07B0D-A740-4662-8CDF-4DB4C9BAF7D5}" type="datetime1">
              <a:rPr lang="fr-FR" smtClean="0"/>
              <a:t>10/01/2023</a:t>
            </a:fld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992293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41E52-3081-49E1-837A-6F2ED4C79D9E}" type="datetime1">
              <a:rPr lang="fr-FR" smtClean="0"/>
              <a:t>10/01/2023</a:t>
            </a:fld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863207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84BF702-BD59-4286-8FA4-41F9D4D5A3F0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4356188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8163109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93628921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10/01/2023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8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</p:sldLayoutIdLst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10/01/2023</a:t>
            </a:fld>
            <a:endParaRPr lang="fr-FR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88472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698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10/01/2023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7577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6_Ex1.sln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0.png"/><Relationship Id="rId3" Type="http://schemas.microsoft.com/office/2007/relationships/media" Target="../media/media7.mp3"/><Relationship Id="rId7" Type="http://schemas.openxmlformats.org/officeDocument/2006/relationships/image" Target="../media/image5.png"/><Relationship Id="rId12" Type="http://schemas.openxmlformats.org/officeDocument/2006/relationships/slide" Target="slide3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7.png"/><Relationship Id="rId4" Type="http://schemas.openxmlformats.org/officeDocument/2006/relationships/audio" Target="../media/media7.mp3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6_Ex2.sl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6_Ex2_v2.sln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6_Ex3.sl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hyperlink" Target="Chap6_Ex3_v2.sl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procédurale du problème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10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Analyse procédurale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Analyse objet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Abstraction des données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graphicFrame>
        <p:nvGraphicFramePr>
          <p:cNvPr id="9" name="Group 1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91817"/>
              </p:ext>
            </p:extLst>
          </p:nvPr>
        </p:nvGraphicFramePr>
        <p:xfrm>
          <a:off x="2286000" y="1200150"/>
          <a:ext cx="6705600" cy="3163776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49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Procédure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Données associées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itchFamily="34" charset="0"/>
                          <a:cs typeface="Calibri" pitchFamily="34" charset="0"/>
                        </a:rPr>
                        <a:t>Types des données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6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Affichage du décor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Image du décor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lang="fr-FR" sz="1400" b="1" i="0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strDecor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95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Test de collision héros/décor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Position du héros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xH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yH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8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Positions des plateformes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xPs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yPs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lPs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hPs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4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Test de collision monstres/décor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Positions des monstres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xMs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yMs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endParaRPr kumimoji="0" lang="fr-FR" sz="1400" b="0" u="none" strike="noStrike" cap="none" normalizeH="0" baseline="0" dirty="0">
                        <a:ln>
                          <a:noFill/>
                        </a:ln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88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Positions des plateformes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xPs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yPs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lPs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fr-FR" sz="1400" b="1" i="0" dirty="0" err="1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vector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hPs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95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Affichage du héros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Position du héros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xH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 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yH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95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fr-FR" sz="14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Image du héros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lang="fr-FR" sz="1400" b="1" i="0" dirty="0">
                          <a:solidFill>
                            <a:srgbClr val="4EC9B0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strHero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kumimoji="0" lang="fr-F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45717" marB="45717" anchor="ctr" horzOverflow="overflow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962414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procédurale du problème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Données du problème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11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Analyse procédurale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Analyse objet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Abstraction des données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3657600" y="1504950"/>
            <a:ext cx="4114800" cy="3409950"/>
          </a:xfrm>
          <a:prstGeom prst="roundRect">
            <a:avLst>
              <a:gd name="adj" fmla="val 355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Bef>
                <a:spcPct val="20000"/>
              </a:spcBef>
              <a:buSzPct val="70000"/>
            </a:pPr>
            <a:r>
              <a:rPr lang="fr-FR" sz="9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//image du décor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strDecor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//image du héros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strHero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//image d'un monstre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strMonstre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//image de la boule de feu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strBoule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//position du héros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xH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yH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//positions des monstres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xMs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yMs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//positions et tailles des plateformes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xPs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yPs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lPs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95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hPs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//position de la boule de feu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xB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yB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//direction du mouvement de la boule de feu </a:t>
            </a:r>
          </a:p>
          <a:p>
            <a:pPr>
              <a:spcBef>
                <a:spcPct val="20000"/>
              </a:spcBef>
              <a:buSzPct val="70000"/>
            </a:pP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xMvtB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9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yMvtB</a:t>
            </a:r>
            <a:r>
              <a:rPr lang="fr-FR" sz="9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endParaRPr lang="fr-FR" sz="95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0783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Inconvénients de l’analyse procédurale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Pas d’organisation des données</a:t>
            </a:r>
          </a:p>
          <a:p>
            <a:pPr lvl="1">
              <a:lnSpc>
                <a:spcPct val="80000"/>
              </a:lnSpc>
            </a:pPr>
            <a:r>
              <a:rPr lang="fr-FR" sz="2000" dirty="0"/>
              <a:t>On s’y perd vite</a:t>
            </a:r>
          </a:p>
          <a:p>
            <a:pPr>
              <a:lnSpc>
                <a:spcPct val="80000"/>
              </a:lnSpc>
            </a:pPr>
            <a:endParaRPr lang="fr-FR" sz="2400" dirty="0"/>
          </a:p>
          <a:p>
            <a:pPr>
              <a:lnSpc>
                <a:spcPct val="80000"/>
              </a:lnSpc>
            </a:pPr>
            <a:r>
              <a:rPr lang="fr-FR" sz="2400" dirty="0"/>
              <a:t>Toutes les procédures ont potentiellement accès à toutes les données</a:t>
            </a:r>
          </a:p>
          <a:p>
            <a:pPr lvl="1">
              <a:lnSpc>
                <a:spcPct val="80000"/>
              </a:lnSpc>
            </a:pPr>
            <a:r>
              <a:rPr lang="fr-FR" sz="2000" dirty="0"/>
              <a:t>L’affichage du décor n’a pas besoin d’avoir accès à la position du joueur</a:t>
            </a:r>
          </a:p>
          <a:p>
            <a:pPr>
              <a:lnSpc>
                <a:spcPct val="80000"/>
              </a:lnSpc>
            </a:pPr>
            <a:endParaRPr lang="fr-FR" sz="2400" dirty="0"/>
          </a:p>
          <a:p>
            <a:pPr>
              <a:lnSpc>
                <a:spcPct val="80000"/>
              </a:lnSpc>
            </a:pPr>
            <a:r>
              <a:rPr lang="fr-FR" sz="2400" dirty="0"/>
              <a:t>Il serait agréable de pouvoir élever le niveau de l’analyse</a:t>
            </a:r>
          </a:p>
          <a:p>
            <a:pPr lvl="1">
              <a:lnSpc>
                <a:spcPct val="80000"/>
              </a:lnSpc>
            </a:pPr>
            <a:r>
              <a:rPr lang="fr-FR" sz="2000" dirty="0"/>
              <a:t>L’alphabet selon l’informatique : A, B, C, C++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12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Pourquoi l’objet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Analyse procédurale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Analyse objet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Abstraction des données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– rôle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181118896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Analyse objet du problème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fr-FR" sz="2400" dirty="0"/>
              <a:t>On peut décomposer le problème en interactions entre différents objets :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000" dirty="0"/>
              <a:t>Un objet de type décor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000" dirty="0"/>
              <a:t>Un objet de type héros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000" dirty="0"/>
              <a:t>Des objets de type monstre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000" dirty="0"/>
              <a:t>Un objet de type boule de feu</a:t>
            </a:r>
          </a:p>
          <a:p>
            <a:pPr lvl="1" eaLnBrk="1" hangingPunct="1">
              <a:lnSpc>
                <a:spcPct val="120000"/>
              </a:lnSpc>
            </a:pPr>
            <a:endParaRPr lang="fr-FR" sz="2000" dirty="0"/>
          </a:p>
          <a:p>
            <a:pPr eaLnBrk="1" hangingPunct="1">
              <a:lnSpc>
                <a:spcPct val="120000"/>
              </a:lnSpc>
            </a:pPr>
            <a:r>
              <a:rPr lang="fr-FR" sz="2400" dirty="0"/>
              <a:t>Chaque objet s’autogère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000" dirty="0"/>
              <a:t>Le décor est capable de s’afficher à l’écran, connait les positions et tailles des plateformes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000" dirty="0"/>
              <a:t>Le héros sait où il est, s’il touche une plateforme et s’il touche un monstre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000" dirty="0"/>
              <a:t>La boule de feu sait où elle est et où elle va et si elle touche un monstre</a:t>
            </a:r>
          </a:p>
          <a:p>
            <a:pPr lvl="1" eaLnBrk="1" hangingPunct="1">
              <a:lnSpc>
                <a:spcPct val="120000"/>
              </a:lnSpc>
            </a:pPr>
            <a:r>
              <a:rPr lang="fr-FR" sz="2000" dirty="0"/>
              <a:t>Les monstres savent où ils sont et où ils vont.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13</a:t>
            </a:fld>
            <a:endParaRPr lang="fr-FR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Pourquoi l’objet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Analyse procédurale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Analyse objet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Abstraction des données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– rôle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1840965072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pensée « Objet »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Pourquoi l’objet</a:t>
            </a:r>
          </a:p>
          <a:p>
            <a:pPr eaLnBrk="1" hangingPunct="1">
              <a:defRPr/>
            </a:pPr>
            <a:r>
              <a:rPr lang="fr-FR" dirty="0"/>
              <a:t>Abstraction des données</a:t>
            </a:r>
          </a:p>
          <a:p>
            <a:pPr eaLnBrk="1" hangingPunct="1">
              <a:defRPr/>
            </a:pP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Pourquoi l’objet</a:t>
            </a:r>
          </a:p>
          <a:p>
            <a:r>
              <a:rPr lang="fr-FR" dirty="0"/>
              <a:t>Abstraction des données</a:t>
            </a:r>
          </a:p>
          <a:p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pensée « Objet »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L’abstraction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fr-FR" sz="1800" dirty="0"/>
              <a:t>Le C++ nous permet de définir de nouveaux types de données (par ex. le type « héros »)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fr-FR" sz="1600" dirty="0"/>
              <a:t>Ces types incorporent des données de base</a:t>
            </a:r>
          </a:p>
          <a:p>
            <a:pPr lvl="2">
              <a:lnSpc>
                <a:spcPct val="80000"/>
              </a:lnSpc>
              <a:defRPr/>
            </a:pPr>
            <a:r>
              <a:rPr lang="fr-FR" sz="1400" dirty="0"/>
              <a:t>Position du héros : deux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80000"/>
              </a:lnSpc>
              <a:defRPr/>
            </a:pPr>
            <a:r>
              <a:rPr lang="fr-FR" sz="1400" dirty="0"/>
              <a:t>Image de représentation du héros : un objet de type </a:t>
            </a:r>
            <a:r>
              <a:rPr lang="fr-FR" sz="1400" b="1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string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914400" lvl="2" indent="0">
              <a:lnSpc>
                <a:spcPct val="80000"/>
              </a:lnSpc>
              <a:buNone/>
              <a:defRPr/>
            </a:pPr>
            <a:r>
              <a:rPr lang="fr-FR" sz="1400" dirty="0">
                <a:cs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fr-FR" sz="1400" dirty="0"/>
              <a:t>Ce sont les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données membres</a:t>
            </a:r>
            <a:r>
              <a:rPr lang="fr-FR" sz="14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400" dirty="0"/>
              <a:t>du type</a:t>
            </a:r>
          </a:p>
          <a:p>
            <a:pPr lvl="2" eaLnBrk="1" hangingPunct="1">
              <a:lnSpc>
                <a:spcPct val="80000"/>
              </a:lnSpc>
              <a:defRPr/>
            </a:pPr>
            <a:endParaRPr lang="fr-FR" sz="1400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fr-FR" sz="1600" dirty="0"/>
              <a:t>Ces nouveaux types sont dotés de comportements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fr-FR" sz="1400" dirty="0"/>
              <a:t>Le héros peut se déplacer, lancer une boule de feu,…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fr-FR" sz="1400" dirty="0"/>
              <a:t>Il s’agit donc de procédures/fonctions spécifiques à ce nouveau type</a:t>
            </a:r>
          </a:p>
          <a:p>
            <a:pPr marL="914400" lvl="2" indent="0" eaLnBrk="1" hangingPunct="1">
              <a:lnSpc>
                <a:spcPct val="80000"/>
              </a:lnSpc>
              <a:buNone/>
              <a:defRPr/>
            </a:pPr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dirty="0"/>
              <a:t>Ce sont les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méthodes</a:t>
            </a:r>
            <a:r>
              <a:rPr lang="fr-FR" sz="1400" dirty="0"/>
              <a:t> et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fonctions membres</a:t>
            </a:r>
          </a:p>
          <a:p>
            <a:pPr eaLnBrk="1" hangingPunct="1">
              <a:lnSpc>
                <a:spcPct val="80000"/>
              </a:lnSpc>
              <a:defRPr/>
            </a:pPr>
            <a:endParaRPr lang="fr-FR" sz="1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fr-FR" sz="1800" dirty="0"/>
              <a:t>Cela s’appelle un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abstrait</a:t>
            </a:r>
            <a:r>
              <a:rPr lang="fr-FR" sz="18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donnée </a:t>
            </a:r>
            <a:r>
              <a:rPr lang="fr-FR" sz="1800" dirty="0"/>
              <a:t>ou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défini par l’utilisateur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fr-FR" sz="1600" dirty="0"/>
              <a:t>Il permet de faire </a:t>
            </a:r>
            <a:r>
              <a:rPr lang="fr-FR" sz="16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l’abstraction</a:t>
            </a:r>
            <a:r>
              <a:rPr lang="fr-FR" sz="1600" dirty="0"/>
              <a:t> de l’architecture bas niveau en une structure plus évoluée.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18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chemeClr val="bg2"/>
                </a:solidFill>
              </a:rPr>
              <a:t>Pourquoi l’objet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Ce que vous connaissez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Analyse objet</a:t>
            </a:r>
          </a:p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Abstraction des données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 – rôle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279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L’abstraction en C++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fr-FR" sz="2800" dirty="0"/>
              <a:t>Déclaration d’un type abstrait de donnée</a:t>
            </a:r>
          </a:p>
          <a:p>
            <a:pPr lvl="1">
              <a:lnSpc>
                <a:spcPct val="90000"/>
              </a:lnSpc>
              <a:defRPr/>
            </a:pPr>
            <a:r>
              <a:rPr lang="fr-FR" sz="2400" dirty="0"/>
              <a:t>On utilise le mot clé </a:t>
            </a:r>
            <a:r>
              <a:rPr lang="fr-FR" sz="2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2400" dirty="0"/>
              <a:t> </a:t>
            </a:r>
            <a:r>
              <a:rPr lang="fr-FR" sz="2400" dirty="0">
                <a:sym typeface="Wingdings" pitchFamily="2" charset="2"/>
              </a:rPr>
              <a:t></a:t>
            </a:r>
            <a:r>
              <a:rPr lang="fr-FR" sz="2400" dirty="0"/>
              <a:t> structure</a:t>
            </a:r>
            <a:endParaRPr lang="fr-FR" sz="24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fr-FR" dirty="0"/>
          </a:p>
          <a:p>
            <a:pPr lvl="1" eaLnBrk="1" hangingPunct="1">
              <a:lnSpc>
                <a:spcPct val="90000"/>
              </a:lnSpc>
              <a:defRPr/>
            </a:pPr>
            <a:endParaRPr lang="fr-FR" sz="2400" dirty="0"/>
          </a:p>
          <a:p>
            <a:pPr lvl="1" eaLnBrk="1" hangingPunct="1">
              <a:lnSpc>
                <a:spcPct val="90000"/>
              </a:lnSpc>
              <a:defRPr/>
            </a:pPr>
            <a:endParaRPr lang="fr-FR" sz="2400" dirty="0"/>
          </a:p>
          <a:p>
            <a:pPr lvl="1" eaLnBrk="1" hangingPunct="1">
              <a:lnSpc>
                <a:spcPct val="90000"/>
              </a:lnSpc>
              <a:defRPr/>
            </a:pPr>
            <a:endParaRPr lang="fr-FR" sz="2400" dirty="0"/>
          </a:p>
          <a:p>
            <a:pPr lvl="1" eaLnBrk="1" hangingPunct="1">
              <a:lnSpc>
                <a:spcPct val="90000"/>
              </a:lnSpc>
              <a:defRPr/>
            </a:pPr>
            <a:endParaRPr lang="fr-FR" sz="2400" dirty="0"/>
          </a:p>
          <a:p>
            <a:pPr>
              <a:lnSpc>
                <a:spcPct val="90000"/>
              </a:lnSpc>
              <a:defRPr/>
            </a:pPr>
            <a:endParaRPr lang="fr-FR" sz="2800" dirty="0"/>
          </a:p>
          <a:p>
            <a:pPr lvl="1">
              <a:lnSpc>
                <a:spcPct val="90000"/>
              </a:lnSpc>
              <a:defRPr/>
            </a:pPr>
            <a:r>
              <a:rPr lang="fr-FR" sz="2400" dirty="0"/>
              <a:t>Ce code doit être placé dans un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fichier d’en-tête</a:t>
            </a:r>
            <a:r>
              <a:rPr lang="fr-FR" sz="2400" dirty="0"/>
              <a:t>, un fichier « </a:t>
            </a:r>
            <a:r>
              <a:rPr lang="fr-FR" sz="2400" b="1" dirty="0">
                <a:solidFill>
                  <a:srgbClr val="D69D85"/>
                </a:solidFill>
                <a:latin typeface="consolas" panose="020B0609020204030204" pitchFamily="49" charset="0"/>
              </a:rPr>
              <a:t>.h</a:t>
            </a:r>
            <a:r>
              <a:rPr lang="fr-FR" sz="2400" dirty="0"/>
              <a:t> »</a:t>
            </a:r>
          </a:p>
          <a:p>
            <a:pPr lvl="2">
              <a:lnSpc>
                <a:spcPct val="90000"/>
              </a:lnSpc>
              <a:defRPr/>
            </a:pPr>
            <a:r>
              <a:rPr lang="fr-FR" sz="2000" dirty="0"/>
              <a:t>Ici ce serait « </a:t>
            </a:r>
            <a:r>
              <a:rPr lang="fr-FR" sz="2000" b="1" dirty="0" err="1">
                <a:solidFill>
                  <a:srgbClr val="D69D85"/>
                </a:solidFill>
                <a:latin typeface="consolas" panose="020B0609020204030204" pitchFamily="49" charset="0"/>
              </a:rPr>
              <a:t>Heros.h</a:t>
            </a:r>
            <a:r>
              <a:rPr lang="fr-FR" sz="2000" dirty="0"/>
              <a:t> »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19</a:t>
            </a:fld>
            <a:endParaRPr lang="fr-FR" dirty="0"/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26628" name="AutoShape 4"/>
          <p:cNvSpPr>
            <a:spLocks noChangeArrowheads="1"/>
          </p:cNvSpPr>
          <p:nvPr/>
        </p:nvSpPr>
        <p:spPr bwMode="auto">
          <a:xfrm>
            <a:off x="3755090" y="1809750"/>
            <a:ext cx="4779310" cy="1828800"/>
          </a:xfrm>
          <a:prstGeom prst="roundRect">
            <a:avLst>
              <a:gd name="adj" fmla="val 5097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 anchorCtr="0"/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SHeros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783653" y="2185973"/>
            <a:ext cx="210826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x;</a:t>
            </a:r>
          </a:p>
          <a:p>
            <a:pPr eaLnBrk="1" hangingPunct="1"/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y; </a:t>
            </a:r>
          </a:p>
          <a:p>
            <a:pPr eaLnBrk="1" hangingPunct="1"/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strHeros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3775702" y="2691363"/>
            <a:ext cx="44165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fr-FR" sz="1100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Init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strImage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 </a:t>
            </a:r>
          </a:p>
          <a:p>
            <a:pPr eaLnBrk="1" hangingPunct="1"/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Deplacer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xDeplacement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yDeplacement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 </a:t>
            </a:r>
          </a:p>
          <a:p>
            <a:pPr eaLnBrk="1" hangingPunct="1"/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Afficher(); 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631" name="AutoShape 7"/>
          <p:cNvSpPr>
            <a:spLocks noChangeArrowheads="1"/>
          </p:cNvSpPr>
          <p:nvPr/>
        </p:nvSpPr>
        <p:spPr bwMode="auto">
          <a:xfrm>
            <a:off x="6172200" y="2032889"/>
            <a:ext cx="2514600" cy="510778"/>
          </a:xfrm>
          <a:prstGeom prst="wedgeRoundRectCallout">
            <a:avLst>
              <a:gd name="adj1" fmla="val -105087"/>
              <a:gd name="adj2" fmla="val 3715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fr-FR" sz="1200" dirty="0">
                <a:latin typeface="Calibri" pitchFamily="34" charset="0"/>
                <a:cs typeface="Calibri" pitchFamily="34" charset="0"/>
              </a:rPr>
              <a:t>Ce sont les</a:t>
            </a:r>
            <a:br>
              <a:rPr lang="fr-FR" sz="1200" dirty="0">
                <a:latin typeface="Calibri" pitchFamily="34" charset="0"/>
                <a:cs typeface="Calibri" pitchFamily="34" charset="0"/>
              </a:rPr>
            </a:b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données membres</a:t>
            </a:r>
            <a:r>
              <a:rPr lang="fr-FR" sz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de </a:t>
            </a:r>
            <a:r>
              <a:rPr lang="fr-FR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SHeros</a:t>
            </a:r>
            <a:endParaRPr lang="fr-FR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2209800" y="2694861"/>
            <a:ext cx="1905000" cy="715089"/>
          </a:xfrm>
          <a:prstGeom prst="wedgeRoundRectCallout">
            <a:avLst>
              <a:gd name="adj1" fmla="val 52776"/>
              <a:gd name="adj2" fmla="val 2802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latin typeface="Calibri" pitchFamily="34" charset="0"/>
                <a:cs typeface="Calibri" pitchFamily="34" charset="0"/>
              </a:rPr>
              <a:t>Ce sont les </a:t>
            </a: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méthodes</a:t>
            </a:r>
            <a:r>
              <a:rPr lang="fr-F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ou </a:t>
            </a: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fonctions membres</a:t>
            </a:r>
            <a:r>
              <a:rPr lang="fr-FR" sz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de </a:t>
            </a:r>
            <a:r>
              <a:rPr lang="fr-FR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SHeros</a:t>
            </a:r>
            <a:endParaRPr lang="fr-FR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633" name="AutoShape 9"/>
          <p:cNvSpPr>
            <a:spLocks noChangeArrowheads="1"/>
          </p:cNvSpPr>
          <p:nvPr/>
        </p:nvSpPr>
        <p:spPr bwMode="auto">
          <a:xfrm>
            <a:off x="5943600" y="3408283"/>
            <a:ext cx="3200400" cy="306467"/>
          </a:xfrm>
          <a:prstGeom prst="wedgeRoundRectCallout">
            <a:avLst>
              <a:gd name="adj1" fmla="val -109284"/>
              <a:gd name="adj2" fmla="val -19011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Il ne faut surtout pas oublier ce point-virgule !!</a:t>
            </a:r>
          </a:p>
        </p:txBody>
      </p:sp>
    </p:spTree>
    <p:extLst>
      <p:ext uri="{BB962C8B-B14F-4D97-AF65-F5344CB8AC3E}">
        <p14:creationId xmlns:p14="http://schemas.microsoft.com/office/powerpoint/2010/main" val="161204085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nimBg="1"/>
      <p:bldP spid="26629" grpId="0"/>
      <p:bldP spid="26630" grpId="0"/>
      <p:bldP spid="26631" grpId="0" animBg="1"/>
      <p:bldP spid="26632" grpId="0" animBg="1"/>
      <p:bldP spid="266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dirty="0"/>
              <a:t>Pourquoi l’objet</a:t>
            </a:r>
          </a:p>
          <a:p>
            <a:pPr eaLnBrk="1" hangingPunct="1"/>
            <a:r>
              <a:rPr lang="fr-FR" dirty="0"/>
              <a:t>Abstraction des données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La pensée « Objet »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L’abstraction en C++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000" dirty="0"/>
              <a:t>Définition du type abstrait préalablement déclaré</a:t>
            </a:r>
          </a:p>
          <a:p>
            <a:pPr lvl="1" eaLnBrk="1" hangingPunct="1"/>
            <a:r>
              <a:rPr lang="fr-FR" sz="1800" dirty="0"/>
              <a:t>Il s’agit de définir le code associé aux méthodes et fonctions membres du type</a:t>
            </a:r>
          </a:p>
          <a:p>
            <a:pPr lvl="1" eaLnBrk="1" hangingPunct="1"/>
            <a:r>
              <a:rPr lang="fr-FR" sz="1800" dirty="0"/>
              <a:t>Ces définitions se font dans un fichier « </a:t>
            </a:r>
            <a:r>
              <a:rPr lang="fr-FR" sz="1800" b="1" dirty="0">
                <a:solidFill>
                  <a:srgbClr val="D69D85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D69D85"/>
                </a:solidFill>
                <a:latin typeface="consolas" panose="020B0609020204030204" pitchFamily="49" charset="0"/>
              </a:rPr>
              <a:t>cpp</a:t>
            </a:r>
            <a:r>
              <a:rPr lang="fr-FR" sz="1800" dirty="0"/>
              <a:t> » </a:t>
            </a:r>
          </a:p>
          <a:p>
            <a:pPr lvl="2" eaLnBrk="1" hangingPunct="1"/>
            <a:r>
              <a:rPr lang="fr-FR" sz="1600" dirty="0"/>
              <a:t>Ici, ce serait « </a:t>
            </a:r>
            <a:r>
              <a:rPr lang="fr-FR" sz="1600" b="1" dirty="0">
                <a:solidFill>
                  <a:srgbClr val="D69D85"/>
                </a:solidFill>
                <a:latin typeface="consolas" panose="020B0609020204030204" pitchFamily="49" charset="0"/>
              </a:rPr>
              <a:t>Heros.cpp</a:t>
            </a:r>
            <a:r>
              <a:rPr lang="fr-FR" sz="1600" dirty="0"/>
              <a:t> »</a:t>
            </a:r>
          </a:p>
          <a:p>
            <a:pPr lvl="1" eaLnBrk="1" hangingPunct="1"/>
            <a:endParaRPr lang="fr-FR" sz="1800" dirty="0"/>
          </a:p>
          <a:p>
            <a:pPr lvl="1" eaLnBrk="1" hangingPunct="1"/>
            <a:endParaRPr lang="fr-FR" sz="1800" dirty="0"/>
          </a:p>
          <a:p>
            <a:pPr lvl="1" eaLnBrk="1" hangingPunct="1"/>
            <a:endParaRPr lang="fr-FR" sz="1800" dirty="0"/>
          </a:p>
          <a:p>
            <a:pPr lvl="1" eaLnBrk="1" hangingPunct="1"/>
            <a:endParaRPr lang="fr-FR" sz="1800" dirty="0"/>
          </a:p>
          <a:p>
            <a:pPr lvl="1" eaLnBrk="1" hangingPunct="1"/>
            <a:endParaRPr lang="fr-FR" sz="1800" dirty="0"/>
          </a:p>
          <a:p>
            <a:pPr lvl="1" eaLnBrk="1" hangingPunct="1"/>
            <a:endParaRPr lang="fr-FR" sz="1800" dirty="0"/>
          </a:p>
          <a:p>
            <a:pPr lvl="1" eaLnBrk="1" hangingPunct="1"/>
            <a:endParaRPr lang="fr-FR" sz="18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870950" y="4811713"/>
            <a:ext cx="273050" cy="274637"/>
          </a:xfrm>
        </p:spPr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20</a:t>
            </a:fld>
            <a:endParaRPr lang="fr-FR" dirty="0"/>
          </a:p>
        </p:txBody>
      </p:sp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3124200" y="2914650"/>
            <a:ext cx="5029200" cy="1143000"/>
          </a:xfrm>
          <a:prstGeom prst="roundRect">
            <a:avLst>
              <a:gd name="adj" fmla="val 5097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110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sz="1100" b="1" dirty="0">
                <a:solidFill>
                  <a:srgbClr val="9B9B9B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</a:rPr>
              <a:t>"</a:t>
            </a:r>
            <a:r>
              <a:rPr lang="fr-FR" sz="1100" b="1" dirty="0" err="1">
                <a:solidFill>
                  <a:srgbClr val="D69D85"/>
                </a:solidFill>
                <a:latin typeface="consolas" panose="020B0609020204030204" pitchFamily="49" charset="0"/>
              </a:rPr>
              <a:t>heros.h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</a:rPr>
              <a:t>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endParaRPr lang="fr-FR" sz="1100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SHeros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Deplacer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xDeplacement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yDeplacement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3124200" y="3513535"/>
            <a:ext cx="19543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x +=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xDeplacement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y +=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yDeplacement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3140757" y="3189261"/>
            <a:ext cx="120097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fr-FR" sz="11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SHeros</a:t>
            </a:r>
            <a:r>
              <a:rPr lang="fr-FR" sz="11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</a:p>
        </p:txBody>
      </p:sp>
      <p:sp>
        <p:nvSpPr>
          <p:cNvPr id="27657" name="AutoShape 9"/>
          <p:cNvSpPr>
            <a:spLocks noChangeArrowheads="1"/>
          </p:cNvSpPr>
          <p:nvPr/>
        </p:nvSpPr>
        <p:spPr bwMode="auto">
          <a:xfrm>
            <a:off x="3962400" y="4288036"/>
            <a:ext cx="2819400" cy="510778"/>
          </a:xfrm>
          <a:prstGeom prst="wedgeRoundRectCallout">
            <a:avLst>
              <a:gd name="adj1" fmla="val -60607"/>
              <a:gd name="adj2" fmla="val -132647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fr-F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 et </a:t>
            </a:r>
            <a:r>
              <a:rPr lang="fr-F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 sont les données membres du type </a:t>
            </a:r>
            <a:r>
              <a:rPr lang="fr-FR" sz="1200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SHeros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 déclaré précédemment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124200" y="3513535"/>
            <a:ext cx="5693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1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</a:t>
            </a:r>
            <a:br>
              <a:rPr lang="fr-FR" sz="11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1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y</a:t>
            </a:r>
          </a:p>
        </p:txBody>
      </p:sp>
      <p:sp>
        <p:nvSpPr>
          <p:cNvPr id="27659" name="AutoShape 11"/>
          <p:cNvSpPr>
            <a:spLocks noChangeArrowheads="1"/>
          </p:cNvSpPr>
          <p:nvPr/>
        </p:nvSpPr>
        <p:spPr bwMode="auto">
          <a:xfrm>
            <a:off x="5410200" y="2712839"/>
            <a:ext cx="3733800" cy="510778"/>
          </a:xfrm>
          <a:prstGeom prst="wedgeRoundRectCallout">
            <a:avLst>
              <a:gd name="adj1" fmla="val -69185"/>
              <a:gd name="adj2" fmla="val -91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/>
            <a:r>
              <a:rPr lang="fr-FR" sz="1200" dirty="0">
                <a:latin typeface="Calibri" pitchFamily="34" charset="0"/>
                <a:cs typeface="Calibri" pitchFamily="34" charset="0"/>
              </a:rPr>
              <a:t>Inclure obligatoirement le fichier d’entête contenant la déclaration du nouveau type</a:t>
            </a:r>
          </a:p>
        </p:txBody>
      </p:sp>
      <p:sp>
        <p:nvSpPr>
          <p:cNvPr id="27660" name="AutoShape 12"/>
          <p:cNvSpPr>
            <a:spLocks noChangeArrowheads="1"/>
          </p:cNvSpPr>
          <p:nvPr/>
        </p:nvSpPr>
        <p:spPr bwMode="auto">
          <a:xfrm>
            <a:off x="2057400" y="2844579"/>
            <a:ext cx="1163638" cy="914400"/>
          </a:xfrm>
          <a:prstGeom prst="wedgeRoundRectCallout">
            <a:avLst>
              <a:gd name="adj1" fmla="val 134742"/>
              <a:gd name="adj2" fmla="val -413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fr-F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fr-FR" sz="1200" dirty="0"/>
              <a:t> 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est </a:t>
            </a: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l’opérateur de résolution de portée</a:t>
            </a:r>
          </a:p>
        </p:txBody>
      </p:sp>
    </p:spTree>
    <p:extLst>
      <p:ext uri="{BB962C8B-B14F-4D97-AF65-F5344CB8AC3E}">
        <p14:creationId xmlns:p14="http://schemas.microsoft.com/office/powerpoint/2010/main" val="114900962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/>
      <p:bldP spid="27654" grpId="0"/>
      <p:bldP spid="27656" grpId="0"/>
      <p:bldP spid="27657" grpId="0" animBg="1"/>
      <p:bldP spid="27658" grpId="0"/>
      <p:bldP spid="27659" grpId="0" animBg="1"/>
      <p:bldP spid="276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Utilisation d’un type abstrait de donnée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fr-FR" sz="2800" dirty="0"/>
              <a:t>Dans le fichier source où l’on veut utiliser le nouveau type (par ex « </a:t>
            </a:r>
            <a:r>
              <a:rPr lang="fr-FR" sz="2800" b="1" dirty="0">
                <a:solidFill>
                  <a:srgbClr val="D69D85"/>
                </a:solidFill>
                <a:latin typeface="consolas" panose="020B0609020204030204" pitchFamily="49" charset="0"/>
              </a:rPr>
              <a:t>prog.cpp</a:t>
            </a:r>
            <a:r>
              <a:rPr lang="fr-FR" sz="2800" dirty="0"/>
              <a:t> »)</a:t>
            </a:r>
          </a:p>
          <a:p>
            <a:pPr lvl="1" eaLnBrk="1" hangingPunct="1">
              <a:defRPr/>
            </a:pPr>
            <a:endParaRPr lang="fr-FR" sz="2400" dirty="0"/>
          </a:p>
          <a:p>
            <a:pPr lvl="1" eaLnBrk="1" hangingPunct="1">
              <a:defRPr/>
            </a:pPr>
            <a:r>
              <a:rPr lang="fr-FR" sz="2400" dirty="0"/>
              <a:t>Inclure le fichier d’entête déclarant le type</a:t>
            </a:r>
          </a:p>
          <a:p>
            <a:pPr lvl="2">
              <a:defRPr/>
            </a:pPr>
            <a:r>
              <a:rPr lang="fr-FR" sz="200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200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sz="2000" b="1" dirty="0">
                <a:solidFill>
                  <a:srgbClr val="9B9B9B"/>
                </a:solidFill>
                <a:latin typeface="consolas" panose="020B0609020204030204" pitchFamily="49" charset="0"/>
              </a:rPr>
              <a:t> </a:t>
            </a:r>
            <a:r>
              <a:rPr lang="fr-FR" sz="2000" b="1" dirty="0">
                <a:solidFill>
                  <a:srgbClr val="D69D85"/>
                </a:solidFill>
                <a:latin typeface="consolas" panose="020B0609020204030204" pitchFamily="49" charset="0"/>
              </a:rPr>
              <a:t>"</a:t>
            </a:r>
            <a:r>
              <a:rPr lang="fr-FR" sz="2000" b="1" dirty="0" err="1">
                <a:solidFill>
                  <a:srgbClr val="D69D85"/>
                </a:solidFill>
                <a:latin typeface="consolas" panose="020B0609020204030204" pitchFamily="49" charset="0"/>
              </a:rPr>
              <a:t>heros.h</a:t>
            </a:r>
            <a:r>
              <a:rPr lang="fr-FR" sz="2000" b="1" dirty="0">
                <a:solidFill>
                  <a:srgbClr val="D69D85"/>
                </a:solidFill>
                <a:latin typeface="consolas" panose="020B0609020204030204" pitchFamily="49" charset="0"/>
              </a:rPr>
              <a:t>"</a:t>
            </a:r>
            <a:endParaRPr lang="fr-FR" sz="20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eaLnBrk="1" hangingPunct="1">
              <a:defRPr/>
            </a:pPr>
            <a:endParaRPr lang="fr-FR" sz="2400" dirty="0"/>
          </a:p>
          <a:p>
            <a:pPr lvl="1" eaLnBrk="1" hangingPunct="1">
              <a:defRPr/>
            </a:pPr>
            <a:r>
              <a:rPr lang="fr-FR" sz="2400" dirty="0"/>
              <a:t>Définir une variable du type nouvellement défini comme pour n’importe quelle variable</a:t>
            </a:r>
          </a:p>
          <a:p>
            <a:pPr lvl="2">
              <a:defRPr/>
            </a:pPr>
            <a:r>
              <a:rPr lang="fr-FR" sz="2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 a;</a:t>
            </a:r>
            <a:endParaRPr lang="fr-FR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defRPr/>
            </a:pP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SHeros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LeJoueur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defRPr/>
            </a:pP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LeJoueur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/>
              <a:t>est alors un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</a:t>
            </a:r>
            <a:r>
              <a:rPr lang="fr-FR" sz="2000" dirty="0"/>
              <a:t> de type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SHeros</a:t>
            </a:r>
            <a:endParaRPr lang="fr-FR" sz="2000" kern="1200" dirty="0">
              <a:solidFill>
                <a:srgbClr val="2B91AF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  <a:p>
            <a:pPr lvl="1" eaLnBrk="1" hangingPunct="1">
              <a:defRPr/>
            </a:pPr>
            <a:endParaRPr lang="fr-FR" sz="2400" dirty="0"/>
          </a:p>
          <a:p>
            <a:pPr lvl="1" eaLnBrk="1" hangingPunct="1">
              <a:defRPr/>
            </a:pPr>
            <a:r>
              <a:rPr lang="fr-FR" sz="2400" dirty="0"/>
              <a:t>Appliquer des comportements en utilisant le « 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400" dirty="0"/>
              <a:t> »</a:t>
            </a:r>
          </a:p>
          <a:p>
            <a:pPr lvl="2">
              <a:defRPr/>
            </a:pP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LeJoueur.Deplacer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20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2000" b="1" dirty="0">
                <a:solidFill>
                  <a:srgbClr val="B8D7A3"/>
                </a:solidFill>
                <a:latin typeface="consolas" panose="020B0609020204030204" pitchFamily="49" charset="0"/>
              </a:rPr>
              <a:t>-1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21</a:t>
            </a:fld>
            <a:endParaRPr lang="fr-FR" dirty="0"/>
          </a:p>
        </p:txBody>
      </p:sp>
      <p:sp>
        <p:nvSpPr>
          <p:cNvPr id="11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21175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Test du type abstrait de donnée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000" dirty="0"/>
              <a:t>Un programme test pourrait être « </a:t>
            </a:r>
            <a:r>
              <a:rPr lang="fr-FR" sz="2000" b="1" dirty="0">
                <a:solidFill>
                  <a:srgbClr val="D69D85"/>
                </a:solidFill>
                <a:latin typeface="consolas" panose="020B0609020204030204" pitchFamily="49" charset="0"/>
              </a:rPr>
              <a:t>prog.cpp</a:t>
            </a:r>
            <a:r>
              <a:rPr lang="fr-FR" sz="2000" dirty="0"/>
              <a:t> »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9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8730000" y="4811713"/>
            <a:ext cx="370800" cy="274637"/>
          </a:xfrm>
        </p:spPr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22</a:t>
            </a:fld>
            <a:endParaRPr lang="fr-FR" dirty="0"/>
          </a:p>
        </p:txBody>
      </p:sp>
      <p:sp>
        <p:nvSpPr>
          <p:cNvPr id="18438" name="AutoShape 4"/>
          <p:cNvSpPr>
            <a:spLocks noChangeArrowheads="1"/>
          </p:cNvSpPr>
          <p:nvPr/>
        </p:nvSpPr>
        <p:spPr bwMode="auto">
          <a:xfrm>
            <a:off x="2743200" y="1485900"/>
            <a:ext cx="3124200" cy="3429000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85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85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sz="850" b="1" dirty="0">
                <a:solidFill>
                  <a:srgbClr val="9B9B9B"/>
                </a:solidFill>
                <a:latin typeface="consolas" panose="020B0609020204030204" pitchFamily="49" charset="0"/>
              </a:rPr>
              <a:t> </a:t>
            </a:r>
            <a:r>
              <a:rPr lang="fr-FR" sz="850" b="1" dirty="0">
                <a:solidFill>
                  <a:srgbClr val="D69D85"/>
                </a:solidFill>
                <a:latin typeface="consolas" panose="020B0609020204030204" pitchFamily="49" charset="0"/>
              </a:rPr>
              <a:t>"</a:t>
            </a:r>
            <a:r>
              <a:rPr lang="fr-FR" sz="850" b="1" dirty="0" err="1">
                <a:solidFill>
                  <a:srgbClr val="D69D85"/>
                </a:solidFill>
                <a:latin typeface="consolas" panose="020B0609020204030204" pitchFamily="49" charset="0"/>
              </a:rPr>
              <a:t>Heros.h</a:t>
            </a:r>
            <a:r>
              <a:rPr lang="fr-FR" sz="850" b="1" dirty="0">
                <a:solidFill>
                  <a:srgbClr val="D69D85"/>
                </a:solidFill>
                <a:latin typeface="consolas" panose="020B0609020204030204" pitchFamily="49" charset="0"/>
              </a:rPr>
              <a:t>"</a:t>
            </a:r>
          </a:p>
          <a:p>
            <a:endParaRPr lang="fr-FR" sz="850" b="1" dirty="0">
              <a:solidFill>
                <a:srgbClr val="9B9B9B"/>
              </a:solidFill>
              <a:latin typeface="consolas" panose="020B0609020204030204" pitchFamily="49" charset="0"/>
            </a:endParaRPr>
          </a:p>
          <a:p>
            <a:r>
              <a:rPr lang="fr-FR" sz="85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85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sz="850" b="1" dirty="0">
                <a:solidFill>
                  <a:srgbClr val="9B9B9B"/>
                </a:solidFill>
                <a:latin typeface="consolas" panose="020B0609020204030204" pitchFamily="49" charset="0"/>
              </a:rPr>
              <a:t> </a:t>
            </a:r>
            <a:r>
              <a:rPr lang="fr-FR" sz="850" b="1" dirty="0">
                <a:solidFill>
                  <a:srgbClr val="D69D85"/>
                </a:solidFill>
                <a:latin typeface="consolas" panose="020B0609020204030204" pitchFamily="49" charset="0"/>
              </a:rPr>
              <a:t>&lt;</a:t>
            </a:r>
            <a:r>
              <a:rPr lang="fr-FR" sz="850" b="1" dirty="0" err="1">
                <a:solidFill>
                  <a:srgbClr val="D69D85"/>
                </a:solidFill>
                <a:latin typeface="consolas" panose="020B0609020204030204" pitchFamily="49" charset="0"/>
              </a:rPr>
              <a:t>iostream</a:t>
            </a:r>
            <a:r>
              <a:rPr lang="fr-FR" sz="850" b="1" dirty="0">
                <a:solidFill>
                  <a:srgbClr val="D69D85"/>
                </a:solidFill>
                <a:latin typeface="consolas" panose="020B0609020204030204" pitchFamily="49" charset="0"/>
              </a:rPr>
              <a:t>&gt; </a:t>
            </a:r>
          </a:p>
          <a:p>
            <a:endParaRPr lang="fr-FR" sz="85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fr-FR" sz="8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 main(</a:t>
            </a:r>
            <a:r>
              <a:rPr lang="fr-FR" sz="85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fr-FR" sz="8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 Création du héros </a:t>
            </a:r>
          </a:p>
          <a:p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  </a:t>
            </a:r>
            <a:r>
              <a:rPr lang="fr-FR" sz="8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SHeros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8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LeJoueur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endParaRPr lang="fr-FR" sz="850" b="1" i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fr-FR" sz="8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 Initialisation du joueur </a:t>
            </a:r>
          </a:p>
          <a:p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  </a:t>
            </a:r>
            <a:r>
              <a:rPr lang="fr-FR" sz="8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LeJoueur.Init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850" b="1" dirty="0">
                <a:solidFill>
                  <a:srgbClr val="D69D85"/>
                </a:solidFill>
                <a:latin typeface="consolas" panose="020B0609020204030204" pitchFamily="49" charset="0"/>
              </a:rPr>
              <a:t>"heros1.png"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); </a:t>
            </a:r>
          </a:p>
          <a:p>
            <a:endParaRPr lang="fr-FR" sz="850" b="1" i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fr-FR" sz="8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 Affichage du joueur </a:t>
            </a:r>
          </a:p>
          <a:p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  </a:t>
            </a:r>
            <a:r>
              <a:rPr lang="fr-FR" sz="8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LeJoueur.Afficher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(); </a:t>
            </a:r>
          </a:p>
          <a:p>
            <a:endParaRPr lang="fr-FR" sz="850" b="1" i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fr-FR" sz="8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 Déplacement du joueur </a:t>
            </a:r>
          </a:p>
          <a:p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  </a:t>
            </a:r>
            <a:r>
              <a:rPr lang="fr-FR" sz="8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LeJoueur.Deplacer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850" b="1" dirty="0">
                <a:solidFill>
                  <a:srgbClr val="B8D7A3"/>
                </a:solidFill>
                <a:latin typeface="consolas" panose="020B0609020204030204" pitchFamily="49" charset="0"/>
              </a:rPr>
              <a:t>10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850" b="1" dirty="0">
                <a:solidFill>
                  <a:srgbClr val="B8D7A3"/>
                </a:solidFill>
                <a:latin typeface="consolas" panose="020B0609020204030204" pitchFamily="49" charset="0"/>
              </a:rPr>
              <a:t>4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8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LeJoueur.Deplacer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850" b="1" dirty="0">
                <a:solidFill>
                  <a:srgbClr val="B8D7A3"/>
                </a:solidFill>
                <a:latin typeface="consolas" panose="020B0609020204030204" pitchFamily="49" charset="0"/>
              </a:rPr>
              <a:t>2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850" b="1" dirty="0">
                <a:solidFill>
                  <a:srgbClr val="B8D7A3"/>
                </a:solidFill>
                <a:latin typeface="consolas" panose="020B0609020204030204" pitchFamily="49" charset="0"/>
              </a:rPr>
              <a:t>6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); </a:t>
            </a:r>
          </a:p>
          <a:p>
            <a:endParaRPr lang="fr-FR" sz="850" b="1" i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fr-FR" sz="8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 Affichage du joueur </a:t>
            </a:r>
          </a:p>
          <a:p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  </a:t>
            </a:r>
            <a:r>
              <a:rPr lang="fr-FR" sz="85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LeJoueur.Afficher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(); </a:t>
            </a:r>
          </a:p>
          <a:p>
            <a:endParaRPr lang="fr-FR" sz="85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fr-FR" sz="85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//Fin du programme </a:t>
            </a:r>
          </a:p>
          <a:p>
            <a:r>
              <a:rPr lang="fr-FR" sz="850" b="1" i="1" dirty="0">
                <a:solidFill>
                  <a:srgbClr val="57A64A"/>
                </a:solidFill>
                <a:latin typeface="consolas" panose="020B0609020204030204" pitchFamily="49" charset="0"/>
              </a:rPr>
              <a:t>  </a:t>
            </a:r>
            <a:r>
              <a:rPr lang="fr-FR" sz="85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85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850" b="1" i="1" dirty="0">
              <a:solidFill>
                <a:srgbClr val="57A64A"/>
              </a:solidFill>
              <a:latin typeface="consolas" panose="020B0609020204030204" pitchFamily="49" charset="0"/>
            </a:endParaRPr>
          </a:p>
          <a:p>
            <a:r>
              <a:rPr lang="fr-FR" sz="85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fr-FR" sz="85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à coins arrondis 1">
            <a:hlinkClick r:id="rId4" action="ppaction://hlinkfile"/>
          </p:cNvPr>
          <p:cNvSpPr/>
          <p:nvPr/>
        </p:nvSpPr>
        <p:spPr>
          <a:xfrm>
            <a:off x="6324600" y="3000375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10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1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16538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animBg="1"/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315" y="1319927"/>
            <a:ext cx="1465417" cy="1045670"/>
          </a:xfrm>
          <a:prstGeom prst="rect">
            <a:avLst/>
          </a:prstGeom>
        </p:spPr>
      </p:pic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Résumé sur l’abstraction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fr-FR" sz="2800" dirty="0"/>
              <a:t>C’est la capacité de définir de nouveaux types de données spécifiques au problème</a:t>
            </a:r>
          </a:p>
          <a:p>
            <a:pPr eaLnBrk="1" hangingPunct="1">
              <a:defRPr/>
            </a:pPr>
            <a:endParaRPr lang="fr-FR" sz="2800" dirty="0"/>
          </a:p>
          <a:p>
            <a:pPr eaLnBrk="1" hangingPunct="1">
              <a:defRPr/>
            </a:pPr>
            <a:r>
              <a:rPr lang="fr-FR" sz="2800" dirty="0"/>
              <a:t>Ces nouveaux types de données regroupent</a:t>
            </a:r>
          </a:p>
          <a:p>
            <a:pPr lvl="1" eaLnBrk="1" hangingPunct="1">
              <a:defRPr/>
            </a:pPr>
            <a:r>
              <a:rPr lang="fr-FR" sz="2400" dirty="0"/>
              <a:t>D’autres données appelées des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données membres</a:t>
            </a:r>
          </a:p>
          <a:p>
            <a:pPr lvl="1" eaLnBrk="1" hangingPunct="1">
              <a:defRPr/>
            </a:pPr>
            <a:r>
              <a:rPr lang="fr-FR" sz="2400" dirty="0"/>
              <a:t>Des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méthodes</a:t>
            </a:r>
            <a:r>
              <a:rPr lang="fr-FR" sz="2400" dirty="0"/>
              <a:t> et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fonctions membres</a:t>
            </a:r>
            <a:r>
              <a:rPr lang="fr-FR" sz="24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dirty="0"/>
              <a:t>définissant les comportements du nouveau type de données</a:t>
            </a:r>
          </a:p>
          <a:p>
            <a:pPr eaLnBrk="1" hangingPunct="1">
              <a:defRPr/>
            </a:pPr>
            <a:endParaRPr lang="fr-FR" sz="2800" dirty="0"/>
          </a:p>
          <a:p>
            <a:pPr eaLnBrk="1" hangingPunct="1">
              <a:defRPr/>
            </a:pPr>
            <a:r>
              <a:rPr lang="fr-FR" sz="2800" dirty="0"/>
              <a:t>Ces nouveaux types s’utilisent de la même façon que les types de base.</a:t>
            </a:r>
          </a:p>
          <a:p>
            <a:pPr lvl="1" eaLnBrk="1" hangingPunct="1">
              <a:defRPr/>
            </a:pPr>
            <a:r>
              <a:rPr lang="fr-FR" sz="2400" dirty="0"/>
              <a:t>Une variable définie avec un type abstrait de données est un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23</a:t>
            </a:fld>
            <a:endParaRPr lang="fr-FR" dirty="0"/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1748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Résumé sur l’abstraction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/>
              <a:t>L’abstraction permet</a:t>
            </a:r>
          </a:p>
          <a:p>
            <a:pPr lvl="1" eaLnBrk="1" hangingPunct="1"/>
            <a:r>
              <a:rPr lang="fr-FR" sz="2000" dirty="0"/>
              <a:t>De structurer la programmation</a:t>
            </a:r>
          </a:p>
          <a:p>
            <a:pPr lvl="1" eaLnBrk="1" hangingPunct="1"/>
            <a:r>
              <a:rPr lang="fr-FR" sz="2000" dirty="0"/>
              <a:t>De simplifier l’analyse car plus proche du problème</a:t>
            </a:r>
          </a:p>
          <a:p>
            <a:pPr lvl="1" eaLnBrk="1" hangingPunct="1"/>
            <a:endParaRPr lang="fr-FR" sz="2000" dirty="0"/>
          </a:p>
          <a:p>
            <a:pPr lvl="1" eaLnBrk="1" hangingPunct="1"/>
            <a:endParaRPr lang="fr-FR" sz="2000" dirty="0"/>
          </a:p>
          <a:p>
            <a:pPr lvl="1" eaLnBrk="1" hangingPunct="1"/>
            <a:endParaRPr lang="fr-FR" sz="2000" dirty="0"/>
          </a:p>
          <a:p>
            <a:pPr lvl="1" eaLnBrk="1" hangingPunct="1"/>
            <a:endParaRPr lang="fr-FR" sz="2000" dirty="0"/>
          </a:p>
          <a:p>
            <a:pPr lvl="1" eaLnBrk="1" hangingPunct="1"/>
            <a:endParaRPr lang="fr-FR" sz="2000" dirty="0"/>
          </a:p>
          <a:p>
            <a:pPr lvl="1" eaLnBrk="1" hangingPunct="1"/>
            <a:endParaRPr lang="fr-FR" sz="200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24</a:t>
            </a:fld>
            <a:endParaRPr lang="fr-FR" dirty="0"/>
          </a:p>
        </p:txBody>
      </p:sp>
      <p:sp>
        <p:nvSpPr>
          <p:cNvPr id="66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 – rôle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5638800" y="2457450"/>
            <a:ext cx="3505200" cy="2597944"/>
            <a:chOff x="2976" y="2064"/>
            <a:chExt cx="2688" cy="2182"/>
          </a:xfrm>
        </p:grpSpPr>
        <p:sp>
          <p:nvSpPr>
            <p:cNvPr id="20540" name="AutoShape 4"/>
            <p:cNvSpPr>
              <a:spLocks noChangeArrowheads="1"/>
            </p:cNvSpPr>
            <p:nvPr/>
          </p:nvSpPr>
          <p:spPr bwMode="auto">
            <a:xfrm>
              <a:off x="2976" y="2064"/>
              <a:ext cx="2688" cy="1872"/>
            </a:xfrm>
            <a:prstGeom prst="roundRect">
              <a:avLst>
                <a:gd name="adj" fmla="val 739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>
                  <a:latin typeface="Calibri" pitchFamily="34" charset="0"/>
                  <a:cs typeface="Calibri" pitchFamily="34" charset="0"/>
                </a:rPr>
                <a:t>Problème</a:t>
              </a:r>
            </a:p>
          </p:txBody>
        </p:sp>
        <p:sp>
          <p:nvSpPr>
            <p:cNvPr id="20541" name="Text Box 58"/>
            <p:cNvSpPr txBox="1">
              <a:spLocks noChangeArrowheads="1"/>
            </p:cNvSpPr>
            <p:nvPr/>
          </p:nvSpPr>
          <p:spPr bwMode="auto">
            <a:xfrm>
              <a:off x="2976" y="3936"/>
              <a:ext cx="2688" cy="3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fr-FR">
                  <a:latin typeface="Calibri" pitchFamily="34" charset="0"/>
                  <a:cs typeface="Calibri" pitchFamily="34" charset="0"/>
                </a:rPr>
                <a:t>Analyse objet</a:t>
              </a: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5773514" y="2628900"/>
            <a:ext cx="3218088" cy="1828800"/>
            <a:chOff x="1824" y="1824"/>
            <a:chExt cx="2064" cy="1536"/>
          </a:xfrm>
        </p:grpSpPr>
        <p:sp>
          <p:nvSpPr>
            <p:cNvPr id="20534" name="AutoShape 5"/>
            <p:cNvSpPr>
              <a:spLocks noChangeArrowheads="1"/>
            </p:cNvSpPr>
            <p:nvPr/>
          </p:nvSpPr>
          <p:spPr bwMode="auto">
            <a:xfrm>
              <a:off x="1824" y="1824"/>
              <a:ext cx="816" cy="624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>
                  <a:latin typeface="Calibri" pitchFamily="34" charset="0"/>
                  <a:cs typeface="Calibri" pitchFamily="34" charset="0"/>
                </a:rPr>
                <a:t>Objet 1</a:t>
              </a:r>
            </a:p>
          </p:txBody>
        </p:sp>
        <p:sp>
          <p:nvSpPr>
            <p:cNvPr id="20535" name="AutoShape 6"/>
            <p:cNvSpPr>
              <a:spLocks noChangeArrowheads="1"/>
            </p:cNvSpPr>
            <p:nvPr/>
          </p:nvSpPr>
          <p:spPr bwMode="auto">
            <a:xfrm>
              <a:off x="3072" y="1824"/>
              <a:ext cx="816" cy="624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>
                  <a:latin typeface="Calibri" pitchFamily="34" charset="0"/>
                  <a:cs typeface="Calibri" pitchFamily="34" charset="0"/>
                </a:rPr>
                <a:t>Objet 2</a:t>
              </a:r>
            </a:p>
          </p:txBody>
        </p:sp>
        <p:sp>
          <p:nvSpPr>
            <p:cNvPr id="20536" name="AutoShape 7"/>
            <p:cNvSpPr>
              <a:spLocks noChangeArrowheads="1"/>
            </p:cNvSpPr>
            <p:nvPr/>
          </p:nvSpPr>
          <p:spPr bwMode="auto">
            <a:xfrm>
              <a:off x="3072" y="2736"/>
              <a:ext cx="816" cy="624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>
                  <a:latin typeface="Calibri" pitchFamily="34" charset="0"/>
                  <a:cs typeface="Calibri" pitchFamily="34" charset="0"/>
                </a:rPr>
                <a:t>Objet 4</a:t>
              </a:r>
            </a:p>
          </p:txBody>
        </p:sp>
        <p:sp>
          <p:nvSpPr>
            <p:cNvPr id="20537" name="AutoShape 8"/>
            <p:cNvSpPr>
              <a:spLocks noChangeArrowheads="1"/>
            </p:cNvSpPr>
            <p:nvPr/>
          </p:nvSpPr>
          <p:spPr bwMode="auto">
            <a:xfrm>
              <a:off x="1824" y="2736"/>
              <a:ext cx="816" cy="624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>
                  <a:latin typeface="Calibri" pitchFamily="34" charset="0"/>
                  <a:cs typeface="Calibri" pitchFamily="34" charset="0"/>
                </a:rPr>
                <a:t>Objet 3</a:t>
              </a:r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700033" y="2571750"/>
            <a:ext cx="3367767" cy="1943100"/>
            <a:chOff x="1776" y="1776"/>
            <a:chExt cx="2160" cy="1632"/>
          </a:xfrm>
        </p:grpSpPr>
        <p:sp>
          <p:nvSpPr>
            <p:cNvPr id="20531" name="AutoShape 13"/>
            <p:cNvSpPr>
              <a:spLocks noChangeArrowheads="1"/>
            </p:cNvSpPr>
            <p:nvPr/>
          </p:nvSpPr>
          <p:spPr bwMode="auto">
            <a:xfrm>
              <a:off x="1776" y="1776"/>
              <a:ext cx="2160" cy="72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>
                  <a:latin typeface="Calibri" pitchFamily="34" charset="0"/>
                  <a:cs typeface="Calibri" pitchFamily="34" charset="0"/>
                </a:rPr>
                <a:t>Type</a:t>
              </a:r>
              <a:br>
                <a:rPr lang="fr-FR">
                  <a:latin typeface="Calibri" pitchFamily="34" charset="0"/>
                  <a:cs typeface="Calibri" pitchFamily="34" charset="0"/>
                </a:rPr>
              </a:br>
              <a:r>
                <a:rPr lang="fr-FR">
                  <a:latin typeface="Calibri" pitchFamily="34" charset="0"/>
                  <a:cs typeface="Calibri" pitchFamily="34" charset="0"/>
                </a:rPr>
                <a:t>Objets 1 et 2</a:t>
              </a:r>
            </a:p>
          </p:txBody>
        </p:sp>
        <p:sp>
          <p:nvSpPr>
            <p:cNvPr id="20532" name="AutoShape 14"/>
            <p:cNvSpPr>
              <a:spLocks noChangeArrowheads="1"/>
            </p:cNvSpPr>
            <p:nvPr/>
          </p:nvSpPr>
          <p:spPr bwMode="auto">
            <a:xfrm>
              <a:off x="1776" y="2688"/>
              <a:ext cx="912" cy="72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 dirty="0">
                  <a:latin typeface="Calibri" pitchFamily="34" charset="0"/>
                  <a:cs typeface="Calibri" pitchFamily="34" charset="0"/>
                </a:rPr>
                <a:t>Type</a:t>
              </a:r>
              <a:br>
                <a:rPr lang="fr-FR" dirty="0">
                  <a:latin typeface="Calibri" pitchFamily="34" charset="0"/>
                  <a:cs typeface="Calibri" pitchFamily="34" charset="0"/>
                </a:rPr>
              </a:br>
              <a:r>
                <a:rPr lang="fr-FR" dirty="0">
                  <a:latin typeface="Calibri" pitchFamily="34" charset="0"/>
                  <a:cs typeface="Calibri" pitchFamily="34" charset="0"/>
                </a:rPr>
                <a:t>Objet 3</a:t>
              </a:r>
              <a:br>
                <a:rPr lang="fr-FR" dirty="0">
                  <a:latin typeface="Calibri" pitchFamily="34" charset="0"/>
                  <a:cs typeface="Calibri" pitchFamily="34" charset="0"/>
                </a:rPr>
              </a:br>
              <a:endParaRPr lang="fr-FR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533" name="AutoShape 15"/>
            <p:cNvSpPr>
              <a:spLocks noChangeArrowheads="1"/>
            </p:cNvSpPr>
            <p:nvPr/>
          </p:nvSpPr>
          <p:spPr bwMode="auto">
            <a:xfrm>
              <a:off x="3024" y="2688"/>
              <a:ext cx="912" cy="72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>
                  <a:latin typeface="Calibri" pitchFamily="34" charset="0"/>
                  <a:cs typeface="Calibri" pitchFamily="34" charset="0"/>
                </a:rPr>
                <a:t>Type</a:t>
              </a:r>
              <a:br>
                <a:rPr lang="fr-FR">
                  <a:latin typeface="Calibri" pitchFamily="34" charset="0"/>
                  <a:cs typeface="Calibri" pitchFamily="34" charset="0"/>
                </a:rPr>
              </a:br>
              <a:r>
                <a:rPr lang="fr-FR">
                  <a:latin typeface="Calibri" pitchFamily="34" charset="0"/>
                  <a:cs typeface="Calibri" pitchFamily="34" charset="0"/>
                </a:rPr>
                <a:t>Objet 4</a:t>
              </a:r>
              <a:br>
                <a:rPr lang="fr-FR">
                  <a:latin typeface="Calibri" pitchFamily="34" charset="0"/>
                  <a:cs typeface="Calibri" pitchFamily="34" charset="0"/>
                </a:rPr>
              </a:br>
              <a:endParaRPr lang="fr-FR"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31753" name="AutoShape 9"/>
          <p:cNvCxnSpPr>
            <a:cxnSpLocks noChangeShapeType="1"/>
            <a:stCxn id="20534" idx="3"/>
          </p:cNvCxnSpPr>
          <p:nvPr/>
        </p:nvCxnSpPr>
        <p:spPr bwMode="auto">
          <a:xfrm>
            <a:off x="7045781" y="3000375"/>
            <a:ext cx="650420" cy="0"/>
          </a:xfrm>
          <a:prstGeom prst="straightConnector1">
            <a:avLst/>
          </a:prstGeom>
          <a:noFill/>
          <a:ln w="28575">
            <a:solidFill>
              <a:schemeClr val="accent5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5700033" y="2571750"/>
            <a:ext cx="3367767" cy="1943100"/>
            <a:chOff x="1776" y="1776"/>
            <a:chExt cx="2160" cy="1632"/>
          </a:xfrm>
        </p:grpSpPr>
        <p:grpSp>
          <p:nvGrpSpPr>
            <p:cNvPr id="20518" name="Group 28"/>
            <p:cNvGrpSpPr>
              <a:grpSpLocks/>
            </p:cNvGrpSpPr>
            <p:nvPr/>
          </p:nvGrpSpPr>
          <p:grpSpPr bwMode="auto">
            <a:xfrm>
              <a:off x="1776" y="1776"/>
              <a:ext cx="2160" cy="720"/>
              <a:chOff x="1776" y="1776"/>
              <a:chExt cx="2160" cy="720"/>
            </a:xfrm>
          </p:grpSpPr>
          <p:sp>
            <p:nvSpPr>
              <p:cNvPr id="20527" name="AutoShape 16"/>
              <p:cNvSpPr>
                <a:spLocks noChangeArrowheads="1"/>
              </p:cNvSpPr>
              <p:nvPr/>
            </p:nvSpPr>
            <p:spPr bwMode="auto">
              <a:xfrm>
                <a:off x="1776" y="1776"/>
                <a:ext cx="2160" cy="72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fr-FR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528" name="AutoShape 17"/>
              <p:cNvSpPr>
                <a:spLocks noChangeArrowheads="1"/>
              </p:cNvSpPr>
              <p:nvPr/>
            </p:nvSpPr>
            <p:spPr bwMode="auto">
              <a:xfrm>
                <a:off x="1824" y="1824"/>
                <a:ext cx="1296" cy="24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fr-FR">
                    <a:latin typeface="Calibri" pitchFamily="34" charset="0"/>
                    <a:cs typeface="Calibri" pitchFamily="34" charset="0"/>
                  </a:rPr>
                  <a:t>Donnée membre 1</a:t>
                </a:r>
              </a:p>
            </p:txBody>
          </p:sp>
          <p:sp>
            <p:nvSpPr>
              <p:cNvPr id="20529" name="AutoShape 18"/>
              <p:cNvSpPr>
                <a:spLocks noChangeArrowheads="1"/>
              </p:cNvSpPr>
              <p:nvPr/>
            </p:nvSpPr>
            <p:spPr bwMode="auto">
              <a:xfrm>
                <a:off x="1824" y="2208"/>
                <a:ext cx="1296" cy="24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fr-FR">
                    <a:latin typeface="Calibri" pitchFamily="34" charset="0"/>
                    <a:cs typeface="Calibri" pitchFamily="34" charset="0"/>
                  </a:rPr>
                  <a:t>Donnée membre 2</a:t>
                </a:r>
              </a:p>
            </p:txBody>
          </p:sp>
          <p:sp>
            <p:nvSpPr>
              <p:cNvPr id="20530" name="AutoShape 19"/>
              <p:cNvSpPr>
                <a:spLocks noChangeArrowheads="1"/>
              </p:cNvSpPr>
              <p:nvPr/>
            </p:nvSpPr>
            <p:spPr bwMode="auto">
              <a:xfrm>
                <a:off x="3168" y="1824"/>
                <a:ext cx="720" cy="624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fr-FR">
                    <a:latin typeface="Calibri" pitchFamily="34" charset="0"/>
                    <a:cs typeface="Calibri" pitchFamily="34" charset="0"/>
                  </a:rPr>
                  <a:t>Méthode 1</a:t>
                </a:r>
              </a:p>
            </p:txBody>
          </p:sp>
        </p:grpSp>
        <p:grpSp>
          <p:nvGrpSpPr>
            <p:cNvPr id="20519" name="Group 26"/>
            <p:cNvGrpSpPr>
              <a:grpSpLocks/>
            </p:cNvGrpSpPr>
            <p:nvPr/>
          </p:nvGrpSpPr>
          <p:grpSpPr bwMode="auto">
            <a:xfrm>
              <a:off x="1776" y="2688"/>
              <a:ext cx="912" cy="720"/>
              <a:chOff x="1776" y="2688"/>
              <a:chExt cx="912" cy="720"/>
            </a:xfrm>
          </p:grpSpPr>
          <p:sp>
            <p:nvSpPr>
              <p:cNvPr id="20524" name="AutoShape 22"/>
              <p:cNvSpPr>
                <a:spLocks noChangeArrowheads="1"/>
              </p:cNvSpPr>
              <p:nvPr/>
            </p:nvSpPr>
            <p:spPr bwMode="auto">
              <a:xfrm>
                <a:off x="1776" y="2688"/>
                <a:ext cx="912" cy="72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fr-FR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525" name="AutoShape 20"/>
              <p:cNvSpPr>
                <a:spLocks noChangeArrowheads="1"/>
              </p:cNvSpPr>
              <p:nvPr/>
            </p:nvSpPr>
            <p:spPr bwMode="auto">
              <a:xfrm>
                <a:off x="1824" y="2736"/>
                <a:ext cx="816" cy="24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fr-FR">
                    <a:latin typeface="Calibri" pitchFamily="34" charset="0"/>
                    <a:cs typeface="Calibri" pitchFamily="34" charset="0"/>
                  </a:rPr>
                  <a:t>D. membre</a:t>
                </a:r>
              </a:p>
            </p:txBody>
          </p:sp>
          <p:sp>
            <p:nvSpPr>
              <p:cNvPr id="20526" name="AutoShape 21"/>
              <p:cNvSpPr>
                <a:spLocks noChangeArrowheads="1"/>
              </p:cNvSpPr>
              <p:nvPr/>
            </p:nvSpPr>
            <p:spPr bwMode="auto">
              <a:xfrm>
                <a:off x="1824" y="3120"/>
                <a:ext cx="816" cy="24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fr-FR">
                    <a:latin typeface="Calibri" pitchFamily="34" charset="0"/>
                    <a:cs typeface="Calibri" pitchFamily="34" charset="0"/>
                  </a:rPr>
                  <a:t>D. membre</a:t>
                </a:r>
              </a:p>
            </p:txBody>
          </p:sp>
        </p:grpSp>
        <p:grpSp>
          <p:nvGrpSpPr>
            <p:cNvPr id="20520" name="Group 27"/>
            <p:cNvGrpSpPr>
              <a:grpSpLocks/>
            </p:cNvGrpSpPr>
            <p:nvPr/>
          </p:nvGrpSpPr>
          <p:grpSpPr bwMode="auto">
            <a:xfrm>
              <a:off x="3024" y="2688"/>
              <a:ext cx="912" cy="720"/>
              <a:chOff x="3024" y="2688"/>
              <a:chExt cx="912" cy="720"/>
            </a:xfrm>
          </p:grpSpPr>
          <p:sp>
            <p:nvSpPr>
              <p:cNvPr id="20521" name="AutoShape 23"/>
              <p:cNvSpPr>
                <a:spLocks noChangeArrowheads="1"/>
              </p:cNvSpPr>
              <p:nvPr/>
            </p:nvSpPr>
            <p:spPr bwMode="auto">
              <a:xfrm>
                <a:off x="3024" y="2688"/>
                <a:ext cx="912" cy="72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fr-FR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522" name="AutoShape 24"/>
              <p:cNvSpPr>
                <a:spLocks noChangeArrowheads="1"/>
              </p:cNvSpPr>
              <p:nvPr/>
            </p:nvSpPr>
            <p:spPr bwMode="auto">
              <a:xfrm>
                <a:off x="3072" y="2736"/>
                <a:ext cx="816" cy="24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fr-FR">
                    <a:latin typeface="Calibri" pitchFamily="34" charset="0"/>
                    <a:cs typeface="Calibri" pitchFamily="34" charset="0"/>
                  </a:rPr>
                  <a:t>Méthode</a:t>
                </a:r>
              </a:p>
            </p:txBody>
          </p:sp>
          <p:sp>
            <p:nvSpPr>
              <p:cNvPr id="20523" name="AutoShape 25"/>
              <p:cNvSpPr>
                <a:spLocks noChangeArrowheads="1"/>
              </p:cNvSpPr>
              <p:nvPr/>
            </p:nvSpPr>
            <p:spPr bwMode="auto">
              <a:xfrm>
                <a:off x="3072" y="3120"/>
                <a:ext cx="816" cy="240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fr-FR">
                    <a:latin typeface="Calibri" pitchFamily="34" charset="0"/>
                    <a:cs typeface="Calibri" pitchFamily="34" charset="0"/>
                  </a:rPr>
                  <a:t>D. membre</a:t>
                </a:r>
              </a:p>
            </p:txBody>
          </p:sp>
        </p:grpSp>
      </p:grp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2133600" y="2457450"/>
            <a:ext cx="3429000" cy="2597944"/>
            <a:chOff x="125" y="2064"/>
            <a:chExt cx="2688" cy="2182"/>
          </a:xfrm>
        </p:grpSpPr>
        <p:sp>
          <p:nvSpPr>
            <p:cNvPr id="20538" name="AutoShape 34"/>
            <p:cNvSpPr>
              <a:spLocks noChangeArrowheads="1"/>
            </p:cNvSpPr>
            <p:nvPr/>
          </p:nvSpPr>
          <p:spPr bwMode="auto">
            <a:xfrm>
              <a:off x="125" y="2064"/>
              <a:ext cx="2688" cy="1872"/>
            </a:xfrm>
            <a:prstGeom prst="roundRect">
              <a:avLst>
                <a:gd name="adj" fmla="val 7748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fr-FR">
                  <a:latin typeface="Calibri" pitchFamily="34" charset="0"/>
                  <a:cs typeface="Calibri" pitchFamily="34" charset="0"/>
                </a:rPr>
                <a:t>Problème</a:t>
              </a:r>
            </a:p>
          </p:txBody>
        </p:sp>
        <p:sp>
          <p:nvSpPr>
            <p:cNvPr id="20539" name="Text Box 57"/>
            <p:cNvSpPr txBox="1">
              <a:spLocks noChangeArrowheads="1"/>
            </p:cNvSpPr>
            <p:nvPr/>
          </p:nvSpPr>
          <p:spPr bwMode="auto">
            <a:xfrm>
              <a:off x="125" y="3936"/>
              <a:ext cx="2688" cy="3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fr-FR">
                  <a:latin typeface="Calibri" pitchFamily="34" charset="0"/>
                  <a:cs typeface="Calibri" pitchFamily="34" charset="0"/>
                </a:rPr>
                <a:t>Analyse procédurale</a:t>
              </a:r>
            </a:p>
          </p:txBody>
        </p:sp>
      </p:grpSp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6398080" y="3371850"/>
            <a:ext cx="1945821" cy="714375"/>
            <a:chOff x="2232" y="2448"/>
            <a:chExt cx="1248" cy="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0515" name="AutoShape 10"/>
            <p:cNvCxnSpPr>
              <a:cxnSpLocks noChangeShapeType="1"/>
            </p:cNvCxnSpPr>
            <p:nvPr/>
          </p:nvCxnSpPr>
          <p:spPr bwMode="auto">
            <a:xfrm>
              <a:off x="2232" y="2448"/>
              <a:ext cx="0" cy="288"/>
            </a:xfrm>
            <a:prstGeom prst="straightConnector1">
              <a:avLst/>
            </a:prstGeom>
            <a:noFill/>
            <a:ln w="28575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16" name="AutoShape 11"/>
            <p:cNvCxnSpPr>
              <a:cxnSpLocks noChangeShapeType="1"/>
            </p:cNvCxnSpPr>
            <p:nvPr/>
          </p:nvCxnSpPr>
          <p:spPr bwMode="auto">
            <a:xfrm>
              <a:off x="3480" y="2448"/>
              <a:ext cx="0" cy="288"/>
            </a:xfrm>
            <a:prstGeom prst="straightConnector1">
              <a:avLst/>
            </a:prstGeom>
            <a:noFill/>
            <a:ln w="28575">
              <a:solidFill>
                <a:schemeClr val="accent5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17" name="AutoShape 12"/>
            <p:cNvCxnSpPr>
              <a:cxnSpLocks noChangeShapeType="1"/>
            </p:cNvCxnSpPr>
            <p:nvPr/>
          </p:nvCxnSpPr>
          <p:spPr bwMode="auto">
            <a:xfrm flipH="1">
              <a:off x="2640" y="3048"/>
              <a:ext cx="432" cy="0"/>
            </a:xfrm>
            <a:prstGeom prst="straightConnector1">
              <a:avLst/>
            </a:prstGeom>
            <a:noFill/>
            <a:ln w="28575">
              <a:solidFill>
                <a:schemeClr val="accent5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782" name="AutoShape 38"/>
          <p:cNvSpPr>
            <a:spLocks noChangeArrowheads="1"/>
          </p:cNvSpPr>
          <p:nvPr/>
        </p:nvSpPr>
        <p:spPr bwMode="auto">
          <a:xfrm>
            <a:off x="2254174" y="2543175"/>
            <a:ext cx="1349373" cy="28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>
                <a:latin typeface="Calibri" pitchFamily="34" charset="0"/>
                <a:cs typeface="Calibri" pitchFamily="34" charset="0"/>
              </a:rPr>
              <a:t>Procédure 1</a:t>
            </a:r>
          </a:p>
        </p:txBody>
      </p:sp>
      <p:sp>
        <p:nvSpPr>
          <p:cNvPr id="31783" name="AutoShape 39"/>
          <p:cNvSpPr>
            <a:spLocks noChangeArrowheads="1"/>
          </p:cNvSpPr>
          <p:nvPr/>
        </p:nvSpPr>
        <p:spPr bwMode="auto">
          <a:xfrm>
            <a:off x="2254174" y="2978944"/>
            <a:ext cx="1349373" cy="28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>
                <a:latin typeface="Calibri" pitchFamily="34" charset="0"/>
                <a:cs typeface="Calibri" pitchFamily="34" charset="0"/>
              </a:rPr>
              <a:t>Procédure 2</a:t>
            </a:r>
          </a:p>
        </p:txBody>
      </p:sp>
      <p:sp>
        <p:nvSpPr>
          <p:cNvPr id="31793" name="AutoShape 49"/>
          <p:cNvSpPr>
            <a:spLocks noChangeArrowheads="1"/>
          </p:cNvSpPr>
          <p:nvPr/>
        </p:nvSpPr>
        <p:spPr bwMode="auto">
          <a:xfrm>
            <a:off x="2254174" y="3414713"/>
            <a:ext cx="1349373" cy="28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>
                <a:latin typeface="Calibri" pitchFamily="34" charset="0"/>
                <a:cs typeface="Calibri" pitchFamily="34" charset="0"/>
              </a:rPr>
              <a:t>Procédure 3</a:t>
            </a:r>
          </a:p>
        </p:txBody>
      </p:sp>
      <p:sp>
        <p:nvSpPr>
          <p:cNvPr id="31794" name="AutoShape 50"/>
          <p:cNvSpPr>
            <a:spLocks noChangeArrowheads="1"/>
          </p:cNvSpPr>
          <p:nvPr/>
        </p:nvSpPr>
        <p:spPr bwMode="auto">
          <a:xfrm>
            <a:off x="2254174" y="3850481"/>
            <a:ext cx="1349373" cy="28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>
                <a:latin typeface="Calibri" pitchFamily="34" charset="0"/>
                <a:cs typeface="Calibri" pitchFamily="34" charset="0"/>
              </a:rPr>
              <a:t>Procédure 4</a:t>
            </a:r>
          </a:p>
        </p:txBody>
      </p:sp>
      <p:sp>
        <p:nvSpPr>
          <p:cNvPr id="31795" name="AutoShape 51"/>
          <p:cNvSpPr>
            <a:spLocks noChangeArrowheads="1"/>
          </p:cNvSpPr>
          <p:nvPr/>
        </p:nvSpPr>
        <p:spPr bwMode="auto">
          <a:xfrm>
            <a:off x="2254174" y="4286250"/>
            <a:ext cx="1349373" cy="28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>
                <a:latin typeface="Calibri" pitchFamily="34" charset="0"/>
                <a:cs typeface="Calibri" pitchFamily="34" charset="0"/>
              </a:rPr>
              <a:t>Procédure 5</a:t>
            </a:r>
          </a:p>
        </p:txBody>
      </p:sp>
      <p:sp>
        <p:nvSpPr>
          <p:cNvPr id="31805" name="AutoShape 61"/>
          <p:cNvSpPr>
            <a:spLocks noChangeArrowheads="1"/>
          </p:cNvSpPr>
          <p:nvPr/>
        </p:nvSpPr>
        <p:spPr bwMode="auto">
          <a:xfrm>
            <a:off x="4136948" y="2543175"/>
            <a:ext cx="1349373" cy="28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>
                <a:latin typeface="Calibri" pitchFamily="34" charset="0"/>
                <a:cs typeface="Calibri" pitchFamily="34" charset="0"/>
              </a:rPr>
              <a:t>Donnée 1</a:t>
            </a:r>
          </a:p>
        </p:txBody>
      </p:sp>
      <p:sp>
        <p:nvSpPr>
          <p:cNvPr id="31806" name="AutoShape 62"/>
          <p:cNvSpPr>
            <a:spLocks noChangeArrowheads="1"/>
          </p:cNvSpPr>
          <p:nvPr/>
        </p:nvSpPr>
        <p:spPr bwMode="auto">
          <a:xfrm>
            <a:off x="4136948" y="3124200"/>
            <a:ext cx="1349373" cy="28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>
                <a:latin typeface="Calibri" pitchFamily="34" charset="0"/>
                <a:cs typeface="Calibri" pitchFamily="34" charset="0"/>
              </a:rPr>
              <a:t>Donnée 2</a:t>
            </a:r>
          </a:p>
        </p:txBody>
      </p:sp>
      <p:sp>
        <p:nvSpPr>
          <p:cNvPr id="31807" name="AutoShape 63"/>
          <p:cNvSpPr>
            <a:spLocks noChangeArrowheads="1"/>
          </p:cNvSpPr>
          <p:nvPr/>
        </p:nvSpPr>
        <p:spPr bwMode="auto">
          <a:xfrm>
            <a:off x="4136948" y="3705225"/>
            <a:ext cx="1349373" cy="28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>
                <a:latin typeface="Calibri" pitchFamily="34" charset="0"/>
                <a:cs typeface="Calibri" pitchFamily="34" charset="0"/>
              </a:rPr>
              <a:t>Donnée 3</a:t>
            </a:r>
          </a:p>
        </p:txBody>
      </p:sp>
      <p:sp>
        <p:nvSpPr>
          <p:cNvPr id="31808" name="AutoShape 64"/>
          <p:cNvSpPr>
            <a:spLocks noChangeArrowheads="1"/>
          </p:cNvSpPr>
          <p:nvPr/>
        </p:nvSpPr>
        <p:spPr bwMode="auto">
          <a:xfrm>
            <a:off x="4136948" y="4286250"/>
            <a:ext cx="1349373" cy="2857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>
                <a:latin typeface="Calibri" pitchFamily="34" charset="0"/>
                <a:cs typeface="Calibri" pitchFamily="34" charset="0"/>
              </a:rPr>
              <a:t>Donnée 4</a:t>
            </a:r>
          </a:p>
        </p:txBody>
      </p:sp>
      <p:cxnSp>
        <p:nvCxnSpPr>
          <p:cNvPr id="31809" name="AutoShape 65"/>
          <p:cNvCxnSpPr>
            <a:cxnSpLocks noChangeShapeType="1"/>
            <a:stCxn id="31805" idx="1"/>
            <a:endCxn id="31782" idx="3"/>
          </p:cNvCxnSpPr>
          <p:nvPr/>
        </p:nvCxnSpPr>
        <p:spPr bwMode="auto">
          <a:xfrm flipH="1">
            <a:off x="3603547" y="2686050"/>
            <a:ext cx="533401" cy="0"/>
          </a:xfrm>
          <a:prstGeom prst="straightConnector1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0" name="AutoShape 66"/>
          <p:cNvCxnSpPr>
            <a:cxnSpLocks noChangeShapeType="1"/>
            <a:stCxn id="31806" idx="1"/>
            <a:endCxn id="31782" idx="3"/>
          </p:cNvCxnSpPr>
          <p:nvPr/>
        </p:nvCxnSpPr>
        <p:spPr bwMode="auto">
          <a:xfrm flipH="1" flipV="1">
            <a:off x="3603547" y="2686050"/>
            <a:ext cx="533401" cy="581025"/>
          </a:xfrm>
          <a:prstGeom prst="straightConnector1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1" name="AutoShape 67"/>
          <p:cNvCxnSpPr>
            <a:cxnSpLocks noChangeShapeType="1"/>
            <a:stCxn id="31806" idx="1"/>
            <a:endCxn id="31783" idx="3"/>
          </p:cNvCxnSpPr>
          <p:nvPr/>
        </p:nvCxnSpPr>
        <p:spPr bwMode="auto">
          <a:xfrm flipH="1" flipV="1">
            <a:off x="3603547" y="3121819"/>
            <a:ext cx="533401" cy="145256"/>
          </a:xfrm>
          <a:prstGeom prst="straightConnector1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2" name="AutoShape 68"/>
          <p:cNvCxnSpPr>
            <a:cxnSpLocks noChangeShapeType="1"/>
            <a:stCxn id="31807" idx="1"/>
            <a:endCxn id="31793" idx="3"/>
          </p:cNvCxnSpPr>
          <p:nvPr/>
        </p:nvCxnSpPr>
        <p:spPr bwMode="auto">
          <a:xfrm flipH="1" flipV="1">
            <a:off x="3603547" y="3557588"/>
            <a:ext cx="533401" cy="290512"/>
          </a:xfrm>
          <a:prstGeom prst="straightConnector1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3" name="AutoShape 69"/>
          <p:cNvCxnSpPr>
            <a:cxnSpLocks noChangeShapeType="1"/>
            <a:stCxn id="31808" idx="1"/>
            <a:endCxn id="31794" idx="3"/>
          </p:cNvCxnSpPr>
          <p:nvPr/>
        </p:nvCxnSpPr>
        <p:spPr bwMode="auto">
          <a:xfrm flipH="1" flipV="1">
            <a:off x="3603547" y="3993356"/>
            <a:ext cx="533401" cy="435769"/>
          </a:xfrm>
          <a:prstGeom prst="straightConnector1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4" name="AutoShape 70"/>
          <p:cNvCxnSpPr>
            <a:cxnSpLocks noChangeShapeType="1"/>
            <a:stCxn id="31805" idx="1"/>
            <a:endCxn id="31783" idx="3"/>
          </p:cNvCxnSpPr>
          <p:nvPr/>
        </p:nvCxnSpPr>
        <p:spPr bwMode="auto">
          <a:xfrm flipH="1">
            <a:off x="3603547" y="2686050"/>
            <a:ext cx="533401" cy="435769"/>
          </a:xfrm>
          <a:prstGeom prst="straightConnector1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5" name="AutoShape 71"/>
          <p:cNvCxnSpPr>
            <a:cxnSpLocks noChangeShapeType="1"/>
            <a:stCxn id="31807" idx="1"/>
            <a:endCxn id="31794" idx="3"/>
          </p:cNvCxnSpPr>
          <p:nvPr/>
        </p:nvCxnSpPr>
        <p:spPr bwMode="auto">
          <a:xfrm flipH="1">
            <a:off x="3603547" y="3848100"/>
            <a:ext cx="533401" cy="145256"/>
          </a:xfrm>
          <a:prstGeom prst="straightConnector1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6" name="AutoShape 72"/>
          <p:cNvCxnSpPr>
            <a:cxnSpLocks noChangeShapeType="1"/>
            <a:stCxn id="31808" idx="1"/>
            <a:endCxn id="31795" idx="3"/>
          </p:cNvCxnSpPr>
          <p:nvPr/>
        </p:nvCxnSpPr>
        <p:spPr bwMode="auto">
          <a:xfrm flipH="1">
            <a:off x="3603547" y="4429125"/>
            <a:ext cx="533401" cy="0"/>
          </a:xfrm>
          <a:prstGeom prst="straightConnector1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6" name="AutoShape 52"/>
          <p:cNvCxnSpPr>
            <a:cxnSpLocks noChangeShapeType="1"/>
            <a:stCxn id="31782" idx="3"/>
            <a:endCxn id="31793" idx="3"/>
          </p:cNvCxnSpPr>
          <p:nvPr/>
        </p:nvCxnSpPr>
        <p:spPr bwMode="auto">
          <a:xfrm>
            <a:off x="3603547" y="2686050"/>
            <a:ext cx="12700" cy="871538"/>
          </a:xfrm>
          <a:prstGeom prst="curvedConnector3">
            <a:avLst>
              <a:gd name="adj1" fmla="val 1800000"/>
            </a:avLst>
          </a:prstGeom>
          <a:noFill/>
          <a:ln w="28575">
            <a:solidFill>
              <a:schemeClr val="accent5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7" name="AutoShape 53"/>
          <p:cNvCxnSpPr>
            <a:cxnSpLocks noChangeShapeType="1"/>
            <a:stCxn id="31793" idx="3"/>
            <a:endCxn id="31794" idx="3"/>
          </p:cNvCxnSpPr>
          <p:nvPr/>
        </p:nvCxnSpPr>
        <p:spPr bwMode="auto">
          <a:xfrm>
            <a:off x="3603547" y="3557588"/>
            <a:ext cx="12700" cy="435768"/>
          </a:xfrm>
          <a:prstGeom prst="curvedConnector3">
            <a:avLst>
              <a:gd name="adj1" fmla="val 1800000"/>
            </a:avLst>
          </a:prstGeom>
          <a:noFill/>
          <a:ln w="28575">
            <a:solidFill>
              <a:schemeClr val="accent5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8" name="AutoShape 54"/>
          <p:cNvCxnSpPr>
            <a:cxnSpLocks noChangeShapeType="1"/>
            <a:stCxn id="31794" idx="3"/>
            <a:endCxn id="31783" idx="3"/>
          </p:cNvCxnSpPr>
          <p:nvPr/>
        </p:nvCxnSpPr>
        <p:spPr bwMode="auto">
          <a:xfrm flipV="1">
            <a:off x="3603547" y="3121819"/>
            <a:ext cx="12700" cy="871537"/>
          </a:xfrm>
          <a:prstGeom prst="curvedConnector3">
            <a:avLst>
              <a:gd name="adj1" fmla="val 1800000"/>
            </a:avLst>
          </a:prstGeom>
          <a:noFill/>
          <a:ln w="28575">
            <a:solidFill>
              <a:schemeClr val="accent5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9" name="AutoShape 55"/>
          <p:cNvCxnSpPr>
            <a:cxnSpLocks noChangeShapeType="1"/>
            <a:stCxn id="31783" idx="3"/>
            <a:endCxn id="31795" idx="3"/>
          </p:cNvCxnSpPr>
          <p:nvPr/>
        </p:nvCxnSpPr>
        <p:spPr bwMode="auto">
          <a:xfrm>
            <a:off x="3603547" y="3121819"/>
            <a:ext cx="12700" cy="1307306"/>
          </a:xfrm>
          <a:prstGeom prst="curvedConnector3">
            <a:avLst>
              <a:gd name="adj1" fmla="val 1800000"/>
            </a:avLst>
          </a:prstGeom>
          <a:noFill/>
          <a:ln w="28575">
            <a:solidFill>
              <a:schemeClr val="accent5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00" name="AutoShape 56"/>
          <p:cNvCxnSpPr>
            <a:cxnSpLocks noChangeShapeType="1"/>
            <a:stCxn id="31795" idx="3"/>
            <a:endCxn id="31793" idx="3"/>
          </p:cNvCxnSpPr>
          <p:nvPr/>
        </p:nvCxnSpPr>
        <p:spPr bwMode="auto">
          <a:xfrm flipV="1">
            <a:off x="3603547" y="3557588"/>
            <a:ext cx="12700" cy="871537"/>
          </a:xfrm>
          <a:prstGeom prst="curvedConnector3">
            <a:avLst>
              <a:gd name="adj1" fmla="val 1800000"/>
            </a:avLst>
          </a:prstGeom>
          <a:noFill/>
          <a:ln w="28575">
            <a:solidFill>
              <a:schemeClr val="accent5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6091321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3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82" grpId="0" animBg="1"/>
      <p:bldP spid="31783" grpId="0" animBg="1"/>
      <p:bldP spid="31793" grpId="0" animBg="1"/>
      <p:bldP spid="31794" grpId="0" animBg="1"/>
      <p:bldP spid="31795" grpId="0" animBg="1"/>
      <p:bldP spid="31805" grpId="0" animBg="1"/>
      <p:bldP spid="31806" grpId="0" animBg="1"/>
      <p:bldP spid="31807" grpId="0" animBg="1"/>
      <p:bldP spid="3180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97FEFF-FDA0-4D67-8D02-2454FD0223A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0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d"/>
      </p:transition>
    </mc:Choice>
    <mc:Fallback xmlns="">
      <p:transition spd="slow">
        <p:wipe dir="d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7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Quand on parle d'abstraction, qu'est-ce qui est rendu abstrait ?</a:t>
            </a:r>
          </a:p>
          <a:p>
            <a:pPr lvl="1"/>
            <a:r>
              <a:rPr lang="fr-FR" dirty="0"/>
              <a:t>La réponse à cette question</a:t>
            </a:r>
          </a:p>
          <a:p>
            <a:pPr lvl="1"/>
            <a:r>
              <a:rPr lang="fr-FR" dirty="0"/>
              <a:t>Le problème à résoudre</a:t>
            </a:r>
          </a:p>
          <a:p>
            <a:pPr lvl="1"/>
            <a:r>
              <a:rPr lang="fr-FR" dirty="0"/>
              <a:t>Les données du problème</a:t>
            </a:r>
          </a:p>
          <a:p>
            <a:pPr lvl="1"/>
            <a:r>
              <a:rPr lang="fr-FR" dirty="0"/>
              <a:t>L'architecture bas niveau de l'ordinateur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	1/4</a:t>
            </a:r>
          </a:p>
        </p:txBody>
      </p:sp>
      <p:pic>
        <p:nvPicPr>
          <p:cNvPr id="3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diapositive 9">
                <a:extLst>
                  <a:ext uri="{FF2B5EF4-FFF2-40B4-BE49-F238E27FC236}">
                    <a16:creationId xmlns:a16="http://schemas.microsoft.com/office/drawing/2014/main" id="{BCFC323C-CB08-4025-A47E-EDBADFBC5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507458"/>
                  </p:ext>
                </p:extLst>
              </p:nvPr>
            </p:nvGraphicFramePr>
            <p:xfrm>
              <a:off x="8318314" y="4658297"/>
              <a:ext cx="763807" cy="429641"/>
            </p:xfrm>
            <a:graphic>
              <a:graphicData uri="http://schemas.microsoft.com/office/powerpoint/2016/slidezoom">
                <pslz:sldZm>
                  <pslz:sldZmObj sldId="275" cId="3241605561">
                    <pslz:zmPr id="{5BBD601F-0EFD-4E49-9866-22C8C8DC3FDD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807" cy="429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diapositive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CFC323C-CB08-4025-A47E-EDBADFBC5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18314" y="4658297"/>
                <a:ext cx="763807" cy="429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34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4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7"/>
          <p:cNvSpPr txBox="1">
            <a:spLocks/>
          </p:cNvSpPr>
          <p:nvPr/>
        </p:nvSpPr>
        <p:spPr bwMode="auto">
          <a:xfrm>
            <a:off x="152400" y="1083627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quoi consiste l'abstraction ?</a:t>
            </a:r>
          </a:p>
          <a:p>
            <a:pPr lvl="1"/>
            <a:r>
              <a:rPr lang="fr-FR" dirty="0"/>
              <a:t>A agréger ensemble des données et des comportements qui se rapportent à un même groupe</a:t>
            </a:r>
          </a:p>
          <a:p>
            <a:pPr lvl="1"/>
            <a:r>
              <a:rPr lang="fr-FR" dirty="0"/>
              <a:t>A créer de nouveaux types de données qui permettent de résoudre plus simplement le problème</a:t>
            </a:r>
          </a:p>
          <a:p>
            <a:pPr lvl="1"/>
            <a:r>
              <a:rPr lang="fr-FR" dirty="0"/>
              <a:t>A subdiviser le problème en sous-problèmes plus petits</a:t>
            </a:r>
          </a:p>
          <a:p>
            <a:pPr lvl="1"/>
            <a:r>
              <a:rPr lang="fr-FR" dirty="0"/>
              <a:t>A extraire du problème des notions abstraites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 	2/4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9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8272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7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Qu'est-ce qu'un membre d'un type de donnée abstrait ?</a:t>
            </a:r>
          </a:p>
          <a:p>
            <a:pPr lvl="1"/>
            <a:r>
              <a:rPr lang="fr-FR" dirty="0"/>
              <a:t>Un bras, une jambe ou une tête</a:t>
            </a:r>
          </a:p>
          <a:p>
            <a:pPr lvl="1"/>
            <a:r>
              <a:rPr lang="fr-FR" dirty="0"/>
              <a:t>Une donnée, une fonction ou une procédure (ou méthode) s'y rapportant</a:t>
            </a:r>
          </a:p>
          <a:p>
            <a:pPr lvl="1"/>
            <a:r>
              <a:rPr lang="fr-FR" dirty="0"/>
              <a:t>Exclusivement une donnée s'y rapportant</a:t>
            </a:r>
          </a:p>
          <a:p>
            <a:pPr lvl="1"/>
            <a:r>
              <a:rPr lang="fr-FR" dirty="0"/>
              <a:t>Exclusivement une fonction ou procédure (ou méthode) s'y rapportant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 	3/4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9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7284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 dire sur l'utilisation d'un type abstrait fraichement créé ?</a:t>
            </a:r>
          </a:p>
          <a:p>
            <a:pPr lvl="1"/>
            <a:r>
              <a:rPr lang="fr-FR" dirty="0"/>
              <a:t>Il s'utilise comme n'importe quel type :</a:t>
            </a:r>
            <a:br>
              <a:rPr lang="fr-FR" dirty="0"/>
            </a:br>
            <a:r>
              <a:rPr lang="fr-FR" b="1" dirty="0">
                <a:latin typeface="Consolas" panose="020B0609020204030204" pitchFamily="49" charset="0"/>
              </a:rPr>
              <a:t>type variable;</a:t>
            </a:r>
          </a:p>
          <a:p>
            <a:pPr lvl="1"/>
            <a:r>
              <a:rPr lang="fr-FR" dirty="0"/>
              <a:t>On doit créer des variables par l'opérateur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Arial" charset="0"/>
              </a:rPr>
              <a:t>typeuse</a:t>
            </a:r>
            <a:r>
              <a:rPr lang="fr-FR" dirty="0"/>
              <a:t> :</a:t>
            </a:r>
            <a:br>
              <a:rPr lang="fr-FR" dirty="0"/>
            </a:b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cs typeface="Arial" charset="0"/>
              </a:rPr>
              <a:t>typeuse</a:t>
            </a:r>
            <a:r>
              <a:rPr lang="fr-FR" b="1" dirty="0">
                <a:latin typeface="Consolas" panose="020B0609020204030204" pitchFamily="49" charset="0"/>
              </a:rPr>
              <a:t> variable type;</a:t>
            </a:r>
          </a:p>
          <a:p>
            <a:pPr lvl="1"/>
            <a:r>
              <a:rPr lang="fr-FR" dirty="0"/>
              <a:t>Quand on utilise un type abstrait, le type s'appelle également un objet</a:t>
            </a:r>
          </a:p>
          <a:p>
            <a:pPr lvl="1"/>
            <a:r>
              <a:rPr lang="fr-FR" dirty="0"/>
              <a:t>Quand on utilise un type abstrait, la variable s'appelle également un objet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! 	4/4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2106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Pourquoi l’objet</a:t>
            </a:r>
          </a:p>
          <a:p>
            <a:r>
              <a:rPr lang="fr-FR" dirty="0"/>
              <a:t>Abstraction des données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pensée « Objet »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147" grpId="0" uiExpand="1" build="p"/>
      <p:bldP spid="6147" grpId="1" uiExpand="1" build="p"/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Second exemple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eaLnBrk="1" hangingPunct="1"/>
                <a:r>
                  <a:rPr lang="fr-FR" sz="2800" dirty="0"/>
                  <a:t>On souhaite créer un type abstrait de données pour la gestion d’un vecteur graphique 2D</a:t>
                </a:r>
              </a:p>
              <a:p>
                <a:pPr lvl="1" eaLnBrk="1" hangingPunct="1"/>
                <a:endParaRPr lang="fr-FR" sz="2400" dirty="0"/>
              </a:p>
              <a:p>
                <a:pPr lvl="1" eaLnBrk="1" hangingPunct="1"/>
                <a:r>
                  <a:rPr lang="fr-FR" sz="2400" dirty="0"/>
                  <a:t>Données membres</a:t>
                </a:r>
              </a:p>
              <a:p>
                <a:pPr lvl="2" eaLnBrk="1" hangingPunct="1"/>
                <a:r>
                  <a:rPr lang="fr-FR" sz="2000" dirty="0"/>
                  <a:t>Abscisse (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fr-FR" sz="2000" dirty="0"/>
                  <a:t>)</a:t>
                </a:r>
              </a:p>
              <a:p>
                <a:pPr lvl="2" eaLnBrk="1" hangingPunct="1"/>
                <a:r>
                  <a:rPr lang="fr-FR" sz="2000" dirty="0"/>
                  <a:t>Ordonnée (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fr-FR" sz="2000" dirty="0"/>
                  <a:t>)</a:t>
                </a:r>
              </a:p>
              <a:p>
                <a:pPr lvl="1" eaLnBrk="1" hangingPunct="1"/>
                <a:endParaRPr lang="fr-FR" sz="2400" dirty="0"/>
              </a:p>
              <a:p>
                <a:pPr lvl="1" eaLnBrk="1" hangingPunct="1"/>
                <a:r>
                  <a:rPr lang="fr-FR" sz="2400" dirty="0"/>
                  <a:t>Méthodes et fonctions membres</a:t>
                </a:r>
              </a:p>
              <a:p>
                <a:pPr lvl="2" eaLnBrk="1" hangingPunct="1"/>
                <a:r>
                  <a:rPr lang="fr-FR" sz="2000" dirty="0"/>
                  <a:t>Affichage en texte</a:t>
                </a:r>
              </a:p>
              <a:p>
                <a:pPr lvl="2" eaLnBrk="1" hangingPunct="1"/>
                <a:r>
                  <a:rPr lang="fr-FR" sz="2000" dirty="0"/>
                  <a:t>Calcul de la norme et de l’orientation du vecteur</a:t>
                </a:r>
              </a:p>
              <a:p>
                <a:pPr lvl="2" eaLnBrk="1" hangingPunct="1"/>
                <a:r>
                  <a:rPr lang="fr-FR" sz="2000" dirty="0"/>
                  <a:t>Opérations (+, -) avec un autre vecteur</a:t>
                </a:r>
              </a:p>
              <a:p>
                <a:pPr lvl="2" eaLnBrk="1" hangingPunct="1"/>
                <a:r>
                  <a:rPr lang="fr-FR" sz="2000" dirty="0"/>
                  <a:t>Opérations (*, /) avec un nombre réel</a:t>
                </a:r>
              </a:p>
              <a:p>
                <a:pPr lvl="2" eaLnBrk="1" hangingPunct="1"/>
                <a:r>
                  <a:rPr lang="fr-FR" sz="2000" dirty="0"/>
                  <a:t>Test « plus grand que » un autre vecteur</a:t>
                </a:r>
              </a:p>
              <a:p>
                <a:pPr lvl="2" eaLnBrk="1" hangingPunct="1"/>
                <a:endParaRPr lang="fr-FR" sz="2000" dirty="0"/>
              </a:p>
              <a:p>
                <a:r>
                  <a:rPr lang="fr-FR" sz="2600" dirty="0"/>
                  <a:t>NB : Un point 2D peut être considéré comme un vecteur</a:t>
                </a:r>
              </a:p>
            </p:txBody>
          </p:sp>
        </mc:Choice>
        <mc:Fallback xmlns="">
          <p:sp>
            <p:nvSpPr>
              <p:cNvPr id="2150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29" r="-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30</a:t>
            </a:fld>
            <a:endParaRPr lang="fr-FR" dirty="0"/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Définition – rôle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32416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Second exemple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/>
              <a:t>Déclaration du type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31</a:t>
            </a:fld>
            <a:endParaRPr lang="fr-FR" dirty="0"/>
          </a:p>
        </p:txBody>
      </p:sp>
      <p:sp>
        <p:nvSpPr>
          <p:cNvPr id="15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635250" y="1504950"/>
            <a:ext cx="5854700" cy="3409950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SVecteur2D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{</a:t>
            </a: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2668699" y="1916461"/>
            <a:ext cx="1338828" cy="48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 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11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667000" y="2490458"/>
            <a:ext cx="4031873" cy="48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Afficher();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AffichageDetail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&amp;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strNom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sz="11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667001" y="3069938"/>
            <a:ext cx="1954381" cy="48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 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Norme(); 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Orientation();</a:t>
            </a:r>
            <a:endParaRPr lang="fr-FR" sz="11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2667000" y="3653109"/>
            <a:ext cx="3647152" cy="106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SVecteur2D Ajouter(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v);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SVecteur2D Soustraire(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v);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SVecteur2D Multiplier(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dScal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 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SVecteur2D Diviser(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dScal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 </a:t>
            </a:r>
          </a:p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PlusGrandQue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v);</a:t>
            </a:r>
            <a:endParaRPr lang="fr-FR" sz="11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4953000" y="3069938"/>
            <a:ext cx="3536950" cy="454312"/>
          </a:xfrm>
          <a:prstGeom prst="wedgeRoundRectCallout">
            <a:avLst>
              <a:gd name="adj1" fmla="val -57192"/>
              <a:gd name="adj2" fmla="val 89391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/>
              <a:t> 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signifie que l’objet </a:t>
            </a:r>
            <a:r>
              <a:rPr lang="fr-FR" sz="1200" dirty="0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 passé en paramètre n’a pas le droit d’être modifié dans la fonction</a:t>
            </a:r>
          </a:p>
        </p:txBody>
      </p:sp>
    </p:spTree>
    <p:extLst>
      <p:ext uri="{BB962C8B-B14F-4D97-AF65-F5344CB8AC3E}">
        <p14:creationId xmlns:p14="http://schemas.microsoft.com/office/powerpoint/2010/main" val="424659031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9" grpId="0"/>
      <p:bldP spid="33801" grpId="0"/>
      <p:bldP spid="33803" grpId="0"/>
      <p:bldP spid="33805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Second exemple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/>
              <a:t>Définition de la fonction membre </a:t>
            </a:r>
            <a:r>
              <a:rPr lang="fr-FR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Ajouter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32</a:t>
            </a:fld>
            <a:endParaRPr lang="fr-FR" dirty="0"/>
          </a:p>
        </p:txBody>
      </p:sp>
      <p:sp>
        <p:nvSpPr>
          <p:cNvPr id="9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23558" name="AutoShape 4"/>
          <p:cNvSpPr>
            <a:spLocks noChangeArrowheads="1"/>
          </p:cNvSpPr>
          <p:nvPr/>
        </p:nvSpPr>
        <p:spPr bwMode="auto">
          <a:xfrm>
            <a:off x="3343275" y="1771650"/>
            <a:ext cx="4743450" cy="1562100"/>
          </a:xfrm>
          <a:prstGeom prst="roundRect">
            <a:avLst>
              <a:gd name="adj" fmla="val 6333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SVecteur2D SVecteur2D::Ajouter(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v)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SVecteur2D retour;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retour.m_dX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+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v.m_dX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retour.m_dY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+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v.m_dY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retour;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fr-FR" sz="1100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44305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Second exemple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000" dirty="0"/>
              <a:t>Définition de la fonction membre </a:t>
            </a:r>
            <a:r>
              <a:rPr lang="fr-FR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PlusGrandQue</a:t>
            </a:r>
            <a:endParaRPr lang="fr-FR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33</a:t>
            </a:fld>
            <a:endParaRPr lang="fr-FR" dirty="0"/>
          </a:p>
        </p:txBody>
      </p:sp>
      <p:sp>
        <p:nvSpPr>
          <p:cNvPr id="9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5" name="ZoneTexte 4"/>
          <p:cNvSpPr txBox="1"/>
          <p:nvPr/>
        </p:nvSpPr>
        <p:spPr bwMode="auto">
          <a:xfrm>
            <a:off x="2438401" y="4171950"/>
            <a:ext cx="63416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>
                <a:sym typeface="Wingdings" panose="05000000000000000000" pitchFamily="2" charset="2"/>
              </a:rPr>
              <a:t>Traduction  L’objet </a:t>
            </a:r>
            <a:r>
              <a:rPr lang="fr-FR" sz="1400" dirty="0">
                <a:latin typeface="Consolas"/>
                <a:ea typeface="Calibri"/>
                <a:cs typeface="Times New Roman"/>
                <a:sym typeface="Wingdings" panose="05000000000000000000" pitchFamily="2" charset="2"/>
              </a:rPr>
              <a:t>v</a:t>
            </a:r>
            <a:r>
              <a:rPr lang="fr-FR" sz="1400" dirty="0">
                <a:sym typeface="Wingdings" panose="05000000000000000000" pitchFamily="2" charset="2"/>
              </a:rPr>
              <a:t> est déclaré constant, or à l’appel de la méthode </a:t>
            </a:r>
            <a:r>
              <a:rPr lang="fr-FR" sz="1400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Wingdings" panose="05000000000000000000" pitchFamily="2" charset="2"/>
              </a:rPr>
              <a:t>v</a:t>
            </a:r>
            <a:r>
              <a:rPr lang="fr-FR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.Norme</a:t>
            </a:r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()</a:t>
            </a:r>
            <a:r>
              <a:rPr lang="fr-FR" sz="1400" dirty="0">
                <a:sym typeface="Wingdings" panose="05000000000000000000" pitchFamily="2" charset="2"/>
              </a:rPr>
              <a:t>, le compilateur croit que cette méthode peut modifier l’objet. Il bloque donc la compilation.</a:t>
            </a: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 bwMode="auto">
          <a:xfrm>
            <a:off x="2438401" y="3409950"/>
            <a:ext cx="655319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C2662: 'double SVecteur2D::Norme(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)' : impossible de convertir un pointeur '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de '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SVecteur2D' en 'SVecteur2D &amp;'</a:t>
            </a:r>
          </a:p>
        </p:txBody>
      </p:sp>
      <p:sp>
        <p:nvSpPr>
          <p:cNvPr id="23558" name="AutoShape 4"/>
          <p:cNvSpPr>
            <a:spLocks noChangeArrowheads="1"/>
          </p:cNvSpPr>
          <p:nvPr/>
        </p:nvSpPr>
        <p:spPr bwMode="auto">
          <a:xfrm>
            <a:off x="3343275" y="1504950"/>
            <a:ext cx="4743450" cy="1371600"/>
          </a:xfrm>
          <a:prstGeom prst="roundRect">
            <a:avLst>
              <a:gd name="adj" fmla="val 6333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PlusGrandQue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v)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(Norme() &gt;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v.Norme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())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à coins arrondis 9">
            <a:hlinkClick r:id="rId4" action="ppaction://hlinkfile"/>
          </p:cNvPr>
          <p:cNvSpPr/>
          <p:nvPr/>
        </p:nvSpPr>
        <p:spPr>
          <a:xfrm>
            <a:off x="4648200" y="29527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11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2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40580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907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  <p:bldP spid="4" grpId="0"/>
      <p:bldP spid="10" grpId="0" animBg="1"/>
      <p:bldP spid="12" grpId="0" animBg="1"/>
      <p:bldP spid="1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Second exemple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76213" indent="-176213" eaLnBrk="1" hangingPunct="1"/>
            <a:r>
              <a:rPr lang="fr-FR" sz="1400" dirty="0"/>
              <a:t>Comment faire pour déclarer que la méthode </a:t>
            </a:r>
            <a:r>
              <a:rPr lang="fr-FR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Norme</a:t>
            </a:r>
            <a:r>
              <a:rPr lang="fr-FR" sz="1400" dirty="0"/>
              <a:t> ne modifie pas l’objet ?</a:t>
            </a:r>
            <a:endParaRPr lang="fr-F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34</a:t>
            </a:fld>
            <a:endParaRPr lang="fr-FR" dirty="0"/>
          </a:p>
        </p:txBody>
      </p:sp>
      <p:sp>
        <p:nvSpPr>
          <p:cNvPr id="9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2635250" y="1504950"/>
            <a:ext cx="5854700" cy="3409950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SVecteur2D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 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Afficher()      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AffichageDetail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&amp;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strNom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      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 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Norme()      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Orientation()      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  SVecteur2D Ajouter(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v)      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SVecteur2D Soustraire(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v)      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SVecteur2D Multiplier(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dScal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      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SVecteur2D Diviser(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dScal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      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PlusGrandQue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v)      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0" name="Rectangle à coins arrondis 9">
            <a:hlinkClick r:id="rId4" action="ppaction://hlinkfile"/>
          </p:cNvPr>
          <p:cNvSpPr/>
          <p:nvPr/>
        </p:nvSpPr>
        <p:spPr>
          <a:xfrm>
            <a:off x="6076850" y="18097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2633" y="2504786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6478634" y="2700482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3963357" y="3088356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4428836" y="3282268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5792157" y="4434504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998223" y="2962092"/>
            <a:ext cx="3993377" cy="612648"/>
          </a:xfrm>
          <a:prstGeom prst="wedgeRoundRectCallout">
            <a:avLst>
              <a:gd name="adj1" fmla="val -60923"/>
              <a:gd name="adj2" fmla="val -986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</a:rPr>
              <a:t>Ajouter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FF"/>
                </a:solidFill>
                <a:latin typeface="Calibri" panose="020F0502020204030204" pitchFamily="34" charset="0"/>
              </a:rPr>
              <a:t> </a:t>
            </a:r>
            <a:r>
              <a:rPr lang="fr-FR" sz="1400" dirty="0">
                <a:latin typeface="Calibri" panose="020F0502020204030204" pitchFamily="34" charset="0"/>
              </a:rPr>
              <a:t>en fin de déclaration spécifie que cette fonction membre ne modifie pas l’objet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67400" y="3655217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6095728" y="3850483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5562056" y="4043692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5334000" y="4236245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dirty="0"/>
          </a:p>
        </p:txBody>
      </p:sp>
      <p:pic>
        <p:nvPicPr>
          <p:cNvPr id="22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23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2423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9079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14" grpId="0"/>
      <p:bldP spid="15" grpId="0"/>
      <p:bldP spid="16" grpId="0"/>
      <p:bldP spid="17" grpId="0"/>
      <p:bldP spid="8" grpId="0" animBg="1"/>
      <p:bldP spid="18" grpId="0"/>
      <p:bldP spid="19" grpId="0"/>
      <p:bldP spid="20" grpId="0"/>
      <p:bldP spid="21" grpId="0"/>
      <p:bldP spid="23" grpId="0" animBg="1"/>
      <p:bldP spid="2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r-FR" dirty="0"/>
              <a:t>Intérêt d’utiliser des références constantes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Mode de passage « entrée »</a:t>
            </a:r>
          </a:p>
          <a:p>
            <a:pPr lvl="1"/>
            <a:r>
              <a:rPr lang="fr-FR" dirty="0">
                <a:sym typeface="Wingdings" pitchFamily="2" charset="2"/>
              </a:rPr>
              <a:t>Passage par valeur</a:t>
            </a:r>
          </a:p>
          <a:p>
            <a:pPr lvl="2"/>
            <a:r>
              <a:rPr lang="fr-FR" dirty="0">
                <a:sym typeface="Wingdings" pitchFamily="2" charset="2"/>
              </a:rPr>
              <a:t>Copie de l’objet lors de l’appel de la fonction</a:t>
            </a:r>
          </a:p>
          <a:p>
            <a:pPr lvl="2"/>
            <a:r>
              <a:rPr lang="fr-FR" dirty="0">
                <a:sym typeface="Wingdings" pitchFamily="2" charset="2"/>
              </a:rPr>
              <a:t>Objets volumineux</a:t>
            </a:r>
          </a:p>
          <a:p>
            <a:pPr lvl="3"/>
            <a:r>
              <a:rPr lang="fr-FR" dirty="0">
                <a:sym typeface="Wingdings" pitchFamily="2" charset="2"/>
              </a:rPr>
              <a:t>Perte de temps</a:t>
            </a:r>
          </a:p>
          <a:p>
            <a:pPr lvl="3"/>
            <a:r>
              <a:rPr lang="fr-FR" dirty="0">
                <a:sym typeface="Wingdings" pitchFamily="2" charset="2"/>
              </a:rPr>
              <a:t>Perte de mémoire</a:t>
            </a:r>
          </a:p>
          <a:p>
            <a:pPr lvl="1"/>
            <a:r>
              <a:rPr lang="fr-FR" dirty="0">
                <a:sym typeface="Wingdings" pitchFamily="2" charset="2"/>
              </a:rPr>
              <a:t>Passage par référence constante</a:t>
            </a:r>
          </a:p>
          <a:p>
            <a:pPr lvl="2"/>
            <a:r>
              <a:rPr lang="fr-FR" dirty="0">
                <a:sym typeface="Wingdings" pitchFamily="2" charset="2"/>
              </a:rPr>
              <a:t>Pas de copie et interdiction de modifier l’objet</a:t>
            </a:r>
          </a:p>
          <a:p>
            <a:pPr lvl="2"/>
            <a:r>
              <a:rPr lang="fr-FR" dirty="0">
                <a:sym typeface="Wingdings" pitchFamily="2" charset="2"/>
              </a:rPr>
              <a:t>Objets volumineux</a:t>
            </a:r>
          </a:p>
          <a:p>
            <a:pPr lvl="3"/>
            <a:r>
              <a:rPr lang="fr-FR" dirty="0">
                <a:sym typeface="Wingdings" pitchFamily="2" charset="2"/>
              </a:rPr>
              <a:t>Seule l’adresse est passée à la fonction</a:t>
            </a:r>
          </a:p>
          <a:p>
            <a:pPr lvl="1">
              <a:buFontTx/>
              <a:buNone/>
            </a:pPr>
            <a:r>
              <a:rPr lang="fr-FR" dirty="0">
                <a:sym typeface="Wingdings" pitchFamily="2" charset="2"/>
              </a:rPr>
              <a:t> Toujours utiliser des références constantes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35</a:t>
            </a:fld>
            <a:endParaRPr lang="fr-FR" dirty="0"/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des paramètres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7356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r-FR" dirty="0"/>
              <a:t>Passage des paramètres</a:t>
            </a:r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715338"/>
              </p:ext>
            </p:extLst>
          </p:nvPr>
        </p:nvGraphicFramePr>
        <p:xfrm>
          <a:off x="2284413" y="1085850"/>
          <a:ext cx="6707189" cy="2738630"/>
        </p:xfrm>
        <a:graphic>
          <a:graphicData uri="http://schemas.openxmlformats.org/drawingml/2006/table">
            <a:tbl>
              <a:tblPr firstRow="1" firstCol="1" bandRow="1">
                <a:tableStyleId>{D113A9D2-9D6B-4929-AA2D-F23B5EE8CBE7}</a:tableStyleId>
              </a:tblPr>
              <a:tblGrid>
                <a:gridCol w="99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7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Mode de passage</a:t>
                      </a:r>
                    </a:p>
                  </a:txBody>
                  <a:tcPr marL="91462" marR="9146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Type de paramètre</a:t>
                      </a:r>
                    </a:p>
                  </a:txBody>
                  <a:tcPr marL="91462" marR="9146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Type de passage</a:t>
                      </a: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Exemple</a:t>
                      </a: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766">
                <a:tc rowSpan="2"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Entrée</a:t>
                      </a:r>
                    </a:p>
                  </a:txBody>
                  <a:tcPr marL="91462" marR="9146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simple</a:t>
                      </a:r>
                    </a:p>
                  </a:txBody>
                  <a:tcPr marL="91462" marR="9146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solidFill>
                            <a:schemeClr val="tx1"/>
                          </a:solidFill>
                          <a:effectLst/>
                        </a:rPr>
                        <a:t>Par valeur</a:t>
                      </a: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func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fr-FR" sz="1400" b="1" i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76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objet</a:t>
                      </a:r>
                    </a:p>
                  </a:txBody>
                  <a:tcPr marL="91462" marR="9146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  <a:effectLst/>
                        </a:rPr>
                        <a:t>Par référence constante</a:t>
                      </a: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func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CCarre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&amp;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84">
                <a:tc rowSpan="2"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Entrée / Sortie</a:t>
                      </a:r>
                    </a:p>
                  </a:txBody>
                  <a:tcPr marL="91462" marR="9146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simple</a:t>
                      </a:r>
                    </a:p>
                  </a:txBody>
                  <a:tcPr marL="91462" marR="9146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Par référence</a:t>
                      </a: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func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fr-FR" sz="1400" b="1" i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&amp;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objet</a:t>
                      </a:r>
                    </a:p>
                  </a:txBody>
                  <a:tcPr marL="91462" marR="9146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Par référence</a:t>
                      </a: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func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CCarre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&amp;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84">
                <a:tc rowSpan="2"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Sortie</a:t>
                      </a:r>
                    </a:p>
                  </a:txBody>
                  <a:tcPr marL="91462" marR="9146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simple</a:t>
                      </a:r>
                    </a:p>
                  </a:txBody>
                  <a:tcPr marL="91462" marR="9146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Par référence</a:t>
                      </a: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func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fr-FR" sz="1400" b="1" i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&amp;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objet</a:t>
                      </a:r>
                    </a:p>
                  </a:txBody>
                  <a:tcPr marL="91462" marR="9146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Par référence</a:t>
                      </a: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func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CCarre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&amp; </a:t>
                      </a:r>
                      <a:r>
                        <a:rPr lang="fr-FR" sz="1400" b="1" i="0" dirty="0" err="1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  <a:r>
                        <a:rPr lang="fr-FR" sz="1400" b="1" i="0" dirty="0">
                          <a:solidFill>
                            <a:srgbClr val="DCDCDC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fr-FR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62" marR="91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36</a:t>
            </a:fld>
            <a:endParaRPr lang="fr-FR" dirty="0"/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3626928638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Troisième exemple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fr-FR" sz="2800" dirty="0"/>
              <a:t>On souhaite créer un type abstrait de données pour la gestion d’un carré</a:t>
            </a:r>
          </a:p>
          <a:p>
            <a:pPr lvl="1" eaLnBrk="1" hangingPunct="1"/>
            <a:endParaRPr lang="fr-FR" sz="2400" dirty="0"/>
          </a:p>
          <a:p>
            <a:pPr lvl="1" eaLnBrk="1" hangingPunct="1"/>
            <a:r>
              <a:rPr lang="fr-FR" sz="2400" dirty="0"/>
              <a:t>Données membres</a:t>
            </a:r>
          </a:p>
          <a:p>
            <a:pPr lvl="2"/>
            <a:r>
              <a:rPr lang="fr-FR" sz="2000" dirty="0"/>
              <a:t>Tableau de 4 points (</a:t>
            </a:r>
            <a:r>
              <a:rPr lang="fr-FR" sz="2000" b="1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SVecteur2D</a:t>
            </a:r>
            <a:r>
              <a:rPr lang="fr-FR" sz="2000" dirty="0"/>
              <a:t>)</a:t>
            </a:r>
          </a:p>
          <a:p>
            <a:pPr lvl="3"/>
            <a:r>
              <a:rPr lang="fr-FR" dirty="0"/>
              <a:t>Pour faciliter la lecture du code, on peut créer un nouveau nom de type </a:t>
            </a:r>
            <a:r>
              <a:rPr lang="fr-FR" b="1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SPoint2D</a:t>
            </a:r>
            <a:r>
              <a:rPr lang="fr-FR" dirty="0"/>
              <a:t> alias de </a:t>
            </a:r>
            <a:r>
              <a:rPr lang="fr-FR" b="1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SVecteur2D</a:t>
            </a:r>
            <a:r>
              <a:rPr lang="fr-FR" dirty="0"/>
              <a:t> à l’aide du mot clé 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using</a:t>
            </a:r>
            <a:endParaRPr lang="fr-FR" kern="1200" dirty="0">
              <a:solidFill>
                <a:srgbClr val="0000FF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lvl="1" eaLnBrk="1" hangingPunct="1"/>
            <a:endParaRPr lang="fr-FR" sz="2400" dirty="0"/>
          </a:p>
          <a:p>
            <a:pPr lvl="1" eaLnBrk="1" hangingPunct="1"/>
            <a:r>
              <a:rPr lang="fr-FR" sz="2400" dirty="0"/>
              <a:t>Méthodes et fonctions membres</a:t>
            </a:r>
          </a:p>
          <a:p>
            <a:pPr lvl="2" eaLnBrk="1" hangingPunct="1"/>
            <a:r>
              <a:rPr lang="fr-FR" sz="2000" dirty="0"/>
              <a:t>Afficher le carré</a:t>
            </a:r>
          </a:p>
          <a:p>
            <a:pPr lvl="2" eaLnBrk="1" hangingPunct="1"/>
            <a:r>
              <a:rPr lang="fr-FR" sz="2000" dirty="0"/>
              <a:t>Créer un carré à partir d’un point de départ et d’un vecteur indiquant le premier côté</a:t>
            </a:r>
          </a:p>
          <a:p>
            <a:pPr lvl="2" eaLnBrk="1" hangingPunct="1"/>
            <a:r>
              <a:rPr lang="fr-FR" sz="2000" dirty="0"/>
              <a:t>Calculer la longueur de son côté</a:t>
            </a:r>
          </a:p>
          <a:p>
            <a:pPr lvl="2" eaLnBrk="1" hangingPunct="1"/>
            <a:r>
              <a:rPr lang="fr-FR" sz="2000" dirty="0"/>
              <a:t>Calculer son périmètre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7" name="Espace réservé du texte 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Passage des paramètres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Limitations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  <a:endParaRPr lang="fr-FR" b="1" dirty="0">
              <a:solidFill>
                <a:schemeClr val="tx1"/>
              </a:solidFill>
              <a:effectLst>
                <a:outerShdw blurRad="63500" dist="37357" dir="2700000" rotWithShape="0">
                  <a:schemeClr val="tx1">
                    <a:alpha val="43137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8870950" y="4811713"/>
            <a:ext cx="273050" cy="274637"/>
          </a:xfrm>
        </p:spPr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753758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Troisième exemple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/>
              <a:t>Déclaration du type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38</a:t>
            </a:fld>
            <a:endParaRPr lang="fr-FR" dirty="0"/>
          </a:p>
        </p:txBody>
      </p:sp>
      <p:sp>
        <p:nvSpPr>
          <p:cNvPr id="8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Passage des paramètres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Limitations</a:t>
            </a:r>
            <a:endParaRPr lang="fr-FR">
              <a:solidFill>
                <a:srgbClr val="79D2FF"/>
              </a:solidFill>
            </a:endParaRP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26630" name="AutoShape 4"/>
          <p:cNvSpPr>
            <a:spLocks noChangeArrowheads="1"/>
          </p:cNvSpPr>
          <p:nvPr/>
        </p:nvSpPr>
        <p:spPr bwMode="auto">
          <a:xfrm>
            <a:off x="2514599" y="1493046"/>
            <a:ext cx="5502275" cy="3318270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90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sz="900" b="1" dirty="0">
                <a:solidFill>
                  <a:srgbClr val="9B9B9B"/>
                </a:solidFill>
                <a:latin typeface="consolas" panose="020B0609020204030204" pitchFamily="49" charset="0"/>
              </a:rPr>
              <a:t> </a:t>
            </a:r>
            <a:r>
              <a:rPr lang="fr-FR" sz="900" b="1" dirty="0">
                <a:solidFill>
                  <a:srgbClr val="D69D85"/>
                </a:solidFill>
                <a:latin typeface="consolas" panose="020B0609020204030204" pitchFamily="49" charset="0"/>
              </a:rPr>
              <a:t>"vecteur2D.h"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900" b="1" dirty="0">
              <a:solidFill>
                <a:srgbClr val="D69D85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using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SPoint2D = SVecteur2D;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900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9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fr-FR" sz="9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 SPoint2D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m_points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900" b="1" dirty="0">
                <a:solidFill>
                  <a:srgbClr val="B8D7A3"/>
                </a:solidFill>
                <a:latin typeface="consolas" panose="020B0609020204030204" pitchFamily="49" charset="0"/>
              </a:rPr>
              <a:t>4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];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9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 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//Affichage du carré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Afficher()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//Affichage en texte des positions des 4 coins du carré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AfficherTexte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()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fr-FR" sz="9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 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//Créer le carré à l'aide d'un point et d'un vecteur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Creer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SPoint2D&amp;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depart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SVecteur2D&amp; direction);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la longueur de son côté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Cote()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9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//Calculer son périmètre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9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Perimetre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() </a:t>
            </a:r>
            <a:r>
              <a:rPr lang="fr-FR" sz="9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9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05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4908698" y="1733550"/>
            <a:ext cx="4114800" cy="571500"/>
          </a:xfrm>
          <a:prstGeom prst="wedgeRoundRectCallout">
            <a:avLst>
              <a:gd name="adj1" fmla="val -61164"/>
              <a:gd name="adj2" fmla="val -523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>
                <a:latin typeface="Calibri" pitchFamily="34" charset="0"/>
                <a:cs typeface="Calibri" pitchFamily="34" charset="0"/>
              </a:rPr>
              <a:t>Création d’un alias de nom de type. </a:t>
            </a:r>
            <a:br>
              <a:rPr lang="fr-FR" sz="1200" dirty="0">
                <a:latin typeface="Calibri" pitchFamily="34" charset="0"/>
                <a:cs typeface="Calibri" pitchFamily="34" charset="0"/>
              </a:rPr>
            </a:br>
            <a:r>
              <a:rPr lang="fr-FR" sz="1200" dirty="0">
                <a:latin typeface="Calibri" pitchFamily="34" charset="0"/>
                <a:cs typeface="Calibri" pitchFamily="34" charset="0"/>
              </a:rPr>
              <a:t>Dorénavant, </a:t>
            </a:r>
            <a:r>
              <a:rPr lang="fr-FR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SVecteur2D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 et </a:t>
            </a:r>
            <a:r>
              <a:rPr lang="fr-FR" sz="12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SPoint2D</a:t>
            </a:r>
            <a:r>
              <a:rPr lang="fr-FR" sz="1200" dirty="0">
                <a:latin typeface="Calibri" pitchFamily="34" charset="0"/>
                <a:cs typeface="Calibri" pitchFamily="34" charset="0"/>
              </a:rPr>
              <a:t> sont synonymes.</a:t>
            </a:r>
          </a:p>
        </p:txBody>
      </p:sp>
    </p:spTree>
    <p:extLst>
      <p:ext uri="{BB962C8B-B14F-4D97-AF65-F5344CB8AC3E}">
        <p14:creationId xmlns:p14="http://schemas.microsoft.com/office/powerpoint/2010/main" val="298056576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Troisième exemple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/>
              <a:t>Exemple de programme principal</a:t>
            </a:r>
          </a:p>
          <a:p>
            <a:pPr lvl="1"/>
            <a:r>
              <a:rPr lang="fr-FR" sz="2000" dirty="0"/>
              <a:t>Nous utiliserons la bibliothèque </a:t>
            </a:r>
            <a:r>
              <a:rPr lang="fr-FR" sz="2000" i="1" dirty="0"/>
              <a:t>LibGraph2</a:t>
            </a:r>
            <a:r>
              <a:rPr lang="fr-FR" sz="2000" dirty="0"/>
              <a:t> pour l’affichage graphique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39</a:t>
            </a:fld>
            <a:endParaRPr lang="fr-FR" dirty="0"/>
          </a:p>
        </p:txBody>
      </p:sp>
      <p:sp>
        <p:nvSpPr>
          <p:cNvPr id="8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Passage des paramètres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Limitations</a:t>
            </a:r>
            <a:endParaRPr lang="fr-FR">
              <a:solidFill>
                <a:srgbClr val="79D2FF"/>
              </a:solidFill>
            </a:endParaRP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à coins arrondis 8">
            <a:hlinkClick r:id="rId4" action="ppaction://hlinkfile"/>
          </p:cNvPr>
          <p:cNvSpPr/>
          <p:nvPr/>
        </p:nvSpPr>
        <p:spPr>
          <a:xfrm>
            <a:off x="4648200" y="28003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10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1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37189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Troisième exemple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000" dirty="0"/>
              <a:t>Ca ne compile pas…</a:t>
            </a:r>
          </a:p>
          <a:p>
            <a:pPr lvl="1" eaLnBrk="1" hangingPunct="1"/>
            <a:r>
              <a:rPr lang="fr-FR" sz="1800" b="1" dirty="0" err="1">
                <a:latin typeface="Courier New" pitchFamily="49" charset="0"/>
              </a:rPr>
              <a:t>error</a:t>
            </a:r>
            <a:r>
              <a:rPr lang="fr-FR" sz="1800" b="1" dirty="0">
                <a:latin typeface="Courier New" pitchFamily="49" charset="0"/>
              </a:rPr>
              <a:t> C2011: 'SVecteur2D' : redéfinition du type '</a:t>
            </a:r>
            <a:r>
              <a:rPr lang="fr-FR" sz="1800" b="1" dirty="0" err="1">
                <a:latin typeface="Courier New" pitchFamily="49" charset="0"/>
              </a:rPr>
              <a:t>struct</a:t>
            </a:r>
            <a:r>
              <a:rPr lang="fr-FR" sz="1800" b="1" dirty="0">
                <a:latin typeface="Courier New" pitchFamily="49" charset="0"/>
              </a:rPr>
              <a:t>'</a:t>
            </a:r>
          </a:p>
          <a:p>
            <a:pPr eaLnBrk="1" hangingPunct="1"/>
            <a:r>
              <a:rPr lang="fr-FR" sz="2000" dirty="0"/>
              <a:t>Explication</a:t>
            </a:r>
          </a:p>
          <a:p>
            <a:pPr lvl="1"/>
            <a:r>
              <a:rPr lang="fr-FR" sz="1800" dirty="0"/>
              <a:t>Avant la compilation, chaque directive </a:t>
            </a:r>
            <a:r>
              <a:rPr lang="fr-FR" sz="180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180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sz="1800" dirty="0">
                <a:cs typeface="Consolas" panose="020B0609020204030204" pitchFamily="49" charset="0"/>
              </a:rPr>
              <a:t> </a:t>
            </a:r>
            <a:r>
              <a:rPr lang="fr-FR" sz="1800" dirty="0"/>
              <a:t>est remplacée par le contenu du fichier inclus.</a:t>
            </a:r>
          </a:p>
          <a:p>
            <a:pPr lvl="1" eaLnBrk="1" hangingPunct="1"/>
            <a:endParaRPr lang="fr-FR" sz="1800" dirty="0"/>
          </a:p>
          <a:p>
            <a:pPr lvl="1" eaLnBrk="1" hangingPunct="1"/>
            <a:endParaRPr lang="fr-FR" sz="1800" dirty="0"/>
          </a:p>
          <a:p>
            <a:pPr lvl="1" eaLnBrk="1" hangingPunct="1"/>
            <a:endParaRPr lang="fr-FR" sz="1800" dirty="0"/>
          </a:p>
          <a:p>
            <a:pPr lvl="1" eaLnBrk="1" hangingPunct="1"/>
            <a:endParaRPr lang="fr-FR" sz="1800" dirty="0"/>
          </a:p>
          <a:p>
            <a:pPr lvl="1"/>
            <a:r>
              <a:rPr lang="fr-FR" sz="1800" dirty="0"/>
              <a:t>La structure </a:t>
            </a:r>
            <a:r>
              <a:rPr lang="fr-FR" sz="18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SVecteur2D</a:t>
            </a:r>
            <a:r>
              <a:rPr lang="fr-FR" sz="1800" dirty="0">
                <a:solidFill>
                  <a:srgbClr val="000000"/>
                </a:solidFill>
                <a:ea typeface="Calibri"/>
                <a:cs typeface="Times New Roman"/>
              </a:rPr>
              <a:t> </a:t>
            </a:r>
            <a:r>
              <a:rPr lang="fr-FR" sz="1800" dirty="0"/>
              <a:t>est donc déclarée deux fois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40</a:t>
            </a:fld>
            <a:endParaRPr lang="fr-FR" dirty="0"/>
          </a:p>
        </p:txBody>
      </p:sp>
      <p:sp>
        <p:nvSpPr>
          <p:cNvPr id="15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Passage des paramètres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Limitations</a:t>
            </a:r>
            <a:endParaRPr lang="fr-FR">
              <a:solidFill>
                <a:srgbClr val="79D2FF"/>
              </a:solidFill>
            </a:endParaRP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60421" name="AutoShape 5"/>
          <p:cNvSpPr>
            <a:spLocks noChangeArrowheads="1"/>
          </p:cNvSpPr>
          <p:nvPr/>
        </p:nvSpPr>
        <p:spPr bwMode="auto">
          <a:xfrm>
            <a:off x="3200400" y="3270647"/>
            <a:ext cx="4191000" cy="885825"/>
          </a:xfrm>
          <a:prstGeom prst="roundRect">
            <a:avLst>
              <a:gd name="adj" fmla="val 13843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endParaRPr lang="fr-FR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439" name="Rectangle 23"/>
          <p:cNvSpPr>
            <a:spLocks noChangeArrowheads="1"/>
          </p:cNvSpPr>
          <p:nvPr/>
        </p:nvSpPr>
        <p:spPr bwMode="auto">
          <a:xfrm>
            <a:off x="3263900" y="3681412"/>
            <a:ext cx="20537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120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sz="1200" b="1" dirty="0">
                <a:solidFill>
                  <a:srgbClr val="9B9B9B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</a:rPr>
              <a:t>"vecteur2D.h"</a:t>
            </a:r>
            <a:endParaRPr lang="fr-FR" sz="1200" dirty="0">
              <a:solidFill>
                <a:srgbClr val="A3151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436" name="Rectangle 20"/>
          <p:cNvSpPr>
            <a:spLocks noChangeArrowheads="1"/>
          </p:cNvSpPr>
          <p:nvPr/>
        </p:nvSpPr>
        <p:spPr bwMode="auto">
          <a:xfrm>
            <a:off x="3263900" y="3681412"/>
            <a:ext cx="1544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120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sz="1200" b="1" dirty="0">
                <a:solidFill>
                  <a:srgbClr val="9B9B9B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</a:rPr>
              <a:t>"carre"</a:t>
            </a:r>
            <a:endParaRPr lang="fr-FR" sz="1200" dirty="0">
              <a:solidFill>
                <a:srgbClr val="A3151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435" name="Rectangle 19"/>
          <p:cNvSpPr>
            <a:spLocks noChangeArrowheads="1"/>
          </p:cNvSpPr>
          <p:nvPr/>
        </p:nvSpPr>
        <p:spPr bwMode="auto">
          <a:xfrm>
            <a:off x="3263900" y="3681412"/>
            <a:ext cx="1968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SVecteur2D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 {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…}</a:t>
            </a:r>
            <a:endParaRPr lang="fr-FR" sz="1200" dirty="0">
              <a:solidFill>
                <a:srgbClr val="A3151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433" name="Rectangle 17"/>
          <p:cNvSpPr>
            <a:spLocks noChangeArrowheads="1"/>
          </p:cNvSpPr>
          <p:nvPr/>
        </p:nvSpPr>
        <p:spPr bwMode="auto">
          <a:xfrm>
            <a:off x="3263901" y="3670698"/>
            <a:ext cx="16289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fr-FR" sz="1200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SCarre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 {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…}</a:t>
            </a:r>
            <a:endParaRPr lang="fr-FR" sz="1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3263900" y="3313509"/>
            <a:ext cx="1968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struct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SVecteur2D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 {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…}</a:t>
            </a:r>
            <a:endParaRPr lang="fr-FR" sz="1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3263900" y="3313509"/>
            <a:ext cx="20537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120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sz="1200" b="1" dirty="0">
                <a:solidFill>
                  <a:srgbClr val="9B9B9B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>
                <a:solidFill>
                  <a:srgbClr val="D69D85"/>
                </a:solidFill>
                <a:latin typeface="consolas" panose="020B0609020204030204" pitchFamily="49" charset="0"/>
              </a:rPr>
              <a:t>"vecteur2D.h"</a:t>
            </a:r>
            <a:endParaRPr lang="fr-FR" sz="1200" noProof="1">
              <a:solidFill>
                <a:srgbClr val="A3151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6015038" y="3156347"/>
            <a:ext cx="1147762" cy="228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prog.cpp</a:t>
            </a:r>
          </a:p>
        </p:txBody>
      </p:sp>
    </p:spTree>
    <p:extLst>
      <p:ext uri="{BB962C8B-B14F-4D97-AF65-F5344CB8AC3E}">
        <p14:creationId xmlns:p14="http://schemas.microsoft.com/office/powerpoint/2010/main" val="289683714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0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0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0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0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0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0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0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60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0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0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0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0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nimBg="1"/>
      <p:bldP spid="60439" grpId="0"/>
      <p:bldP spid="60439" grpId="1"/>
      <p:bldP spid="60436" grpId="0"/>
      <p:bldP spid="60436" grpId="1"/>
      <p:bldP spid="60435" grpId="0"/>
      <p:bldP spid="60433" grpId="0"/>
      <p:bldP spid="60434" grpId="0"/>
      <p:bldP spid="60431" grpId="0"/>
      <p:bldP spid="60431" grpId="1"/>
      <p:bldP spid="604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Troisième exemple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Solution : utiliser la directive </a:t>
            </a:r>
            <a:r>
              <a:rPr lang="fr-FR" sz="180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180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pragma</a:t>
            </a:r>
            <a:r>
              <a:rPr lang="fr-FR" sz="1800" b="1" dirty="0">
                <a:solidFill>
                  <a:srgbClr val="9B9B9B"/>
                </a:solidFill>
                <a:latin typeface="consolas" panose="020B0609020204030204" pitchFamily="49" charset="0"/>
              </a:rPr>
              <a:t> once</a:t>
            </a:r>
            <a:endParaRPr lang="fr-FR" sz="1800" b="1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eaLnBrk="1" hangingPunct="1"/>
            <a:r>
              <a:rPr lang="fr-FR" sz="1600" dirty="0"/>
              <a:t>Spécifie au pré-compilateur de n’inclure qu’une seule fois le fichier.</a:t>
            </a:r>
          </a:p>
          <a:p>
            <a:pPr lvl="2"/>
            <a:r>
              <a:rPr lang="fr-FR" sz="1400" dirty="0"/>
              <a:t>Première inclusion d’un fichier</a:t>
            </a:r>
          </a:p>
          <a:p>
            <a:pPr lvl="3"/>
            <a:r>
              <a:rPr lang="fr-FR" sz="1200" dirty="0"/>
              <a:t>Le </a:t>
            </a:r>
            <a:r>
              <a:rPr lang="fr-FR" sz="1200" dirty="0" err="1"/>
              <a:t>précompilateur</a:t>
            </a:r>
            <a:r>
              <a:rPr lang="fr-FR" sz="1200" dirty="0"/>
              <a:t> enregistre le nom du fichier dans sa mémoire</a:t>
            </a:r>
          </a:p>
          <a:p>
            <a:pPr lvl="2"/>
            <a:r>
              <a:rPr lang="fr-FR" sz="1400" dirty="0"/>
              <a:t>Seconde inclusion et suivantes</a:t>
            </a:r>
          </a:p>
          <a:p>
            <a:pPr lvl="3"/>
            <a:r>
              <a:rPr lang="fr-FR" sz="1200" dirty="0"/>
              <a:t>Le </a:t>
            </a:r>
            <a:r>
              <a:rPr lang="fr-FR" sz="1200" dirty="0" err="1"/>
              <a:t>précompilateur</a:t>
            </a:r>
            <a:r>
              <a:rPr lang="fr-FR" sz="1200" dirty="0"/>
              <a:t> n’inclut pas le fichier</a:t>
            </a:r>
          </a:p>
          <a:p>
            <a:pPr lvl="1" eaLnBrk="1" hangingPunct="1"/>
            <a:r>
              <a:rPr lang="fr-FR" sz="1600" dirty="0"/>
              <a:t>Un fichier d’entête doit toujours être de la forme :</a:t>
            </a:r>
          </a:p>
          <a:p>
            <a:pPr lvl="2" eaLnBrk="1" hangingPunct="1"/>
            <a:endParaRPr lang="fr-FR" sz="1400" dirty="0"/>
          </a:p>
          <a:p>
            <a:pPr lvl="2" eaLnBrk="1" hangingPunct="1"/>
            <a:endParaRPr lang="fr-FR" sz="1400" dirty="0"/>
          </a:p>
          <a:p>
            <a:pPr lvl="2" eaLnBrk="1" hangingPunct="1"/>
            <a:endParaRPr lang="fr-FR" sz="1400" dirty="0"/>
          </a:p>
          <a:p>
            <a:pPr lvl="2" eaLnBrk="1" hangingPunct="1"/>
            <a:endParaRPr lang="fr-FR" sz="1400" dirty="0"/>
          </a:p>
          <a:p>
            <a:pPr lvl="2" eaLnBrk="1" hangingPunct="1"/>
            <a:endParaRPr lang="fr-FR" sz="1400" dirty="0"/>
          </a:p>
          <a:p>
            <a:pPr lvl="2" eaLnBrk="1" hangingPunct="1"/>
            <a:endParaRPr lang="fr-FR" sz="14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41</a:t>
            </a:fld>
            <a:endParaRPr lang="fr-FR" dirty="0"/>
          </a:p>
        </p:txBody>
      </p:sp>
      <p:sp>
        <p:nvSpPr>
          <p:cNvPr id="15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Passage des paramètres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Limitations</a:t>
            </a:r>
            <a:endParaRPr lang="fr-FR">
              <a:solidFill>
                <a:srgbClr val="79D2FF"/>
              </a:solidFill>
            </a:endParaRP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29702" name="AutoShape 4"/>
          <p:cNvSpPr>
            <a:spLocks noChangeArrowheads="1"/>
          </p:cNvSpPr>
          <p:nvPr/>
        </p:nvSpPr>
        <p:spPr bwMode="auto">
          <a:xfrm>
            <a:off x="4000500" y="3562350"/>
            <a:ext cx="3429000" cy="1085850"/>
          </a:xfrm>
          <a:prstGeom prst="roundRect">
            <a:avLst>
              <a:gd name="adj" fmla="val 16667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/>
          <a:lstStyle/>
          <a:p>
            <a:r>
              <a:rPr lang="fr-FR" sz="1200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sz="1200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pragma</a:t>
            </a:r>
            <a:r>
              <a:rPr lang="fr-FR" sz="1200" b="1" dirty="0">
                <a:solidFill>
                  <a:srgbClr val="9B9B9B"/>
                </a:solidFill>
                <a:latin typeface="consolas" panose="020B0609020204030204" pitchFamily="49" charset="0"/>
              </a:rPr>
              <a:t> once</a:t>
            </a:r>
          </a:p>
          <a:p>
            <a:endParaRPr lang="fr-FR" sz="1200" b="1" dirty="0">
              <a:solidFill>
                <a:srgbClr val="9B9B9B"/>
              </a:solidFill>
              <a:latin typeface="consolas" panose="020B0609020204030204" pitchFamily="49" charset="0"/>
            </a:endParaRPr>
          </a:p>
          <a:p>
            <a:r>
              <a:rPr lang="fr-FR" sz="12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//Contenu du fichier d’entête</a:t>
            </a:r>
          </a:p>
          <a:p>
            <a:r>
              <a:rPr lang="fr-FR" sz="12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[…]</a:t>
            </a:r>
            <a:endParaRPr lang="fr-FR" sz="1200" i="1" dirty="0">
              <a:solidFill>
                <a:srgbClr val="808080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16" name="Rectangle à coins arrondis 15">
            <a:hlinkClick r:id="rId4" action="ppaction://hlinkfile"/>
          </p:cNvPr>
          <p:cNvSpPr/>
          <p:nvPr/>
        </p:nvSpPr>
        <p:spPr>
          <a:xfrm>
            <a:off x="4648200" y="440055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Voir le programme</a:t>
            </a:r>
          </a:p>
        </p:txBody>
      </p:sp>
      <p:pic>
        <p:nvPicPr>
          <p:cNvPr id="9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0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191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907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9702" grpId="0" animBg="1"/>
      <p:bldP spid="16" grpId="0" animBg="1"/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/>
              <a:t>Troisième exemple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/>
              <a:t>Programme principal bogué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42</a:t>
            </a:fld>
            <a:endParaRPr lang="fr-FR" dirty="0"/>
          </a:p>
        </p:txBody>
      </p:sp>
      <p:sp>
        <p:nvSpPr>
          <p:cNvPr id="9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Passage des paramètres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Limitations</a:t>
            </a:r>
            <a:endParaRPr lang="fr-FR">
              <a:solidFill>
                <a:srgbClr val="79D2FF"/>
              </a:solidFill>
            </a:endParaRP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30726" name="AutoShape 4"/>
          <p:cNvSpPr>
            <a:spLocks noChangeArrowheads="1"/>
          </p:cNvSpPr>
          <p:nvPr/>
        </p:nvSpPr>
        <p:spPr bwMode="auto">
          <a:xfrm>
            <a:off x="3344714" y="1504950"/>
            <a:ext cx="4587875" cy="1447800"/>
          </a:xfrm>
          <a:prstGeom prst="roundRect">
            <a:avLst>
              <a:gd name="adj" fmla="val 314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case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</a:rPr>
              <a:t>'D'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/***************************************/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/*        Déformation du carré         */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/***************************************/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carre.m_points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3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].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LibGraph2::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askForRefresh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break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8917" name="AutoShape 5"/>
          <p:cNvSpPr>
            <a:spLocks noChangeArrowheads="1"/>
          </p:cNvSpPr>
          <p:nvPr/>
        </p:nvSpPr>
        <p:spPr bwMode="auto">
          <a:xfrm>
            <a:off x="5997934" y="1459706"/>
            <a:ext cx="3124200" cy="1035844"/>
          </a:xfrm>
          <a:prstGeom prst="wedgeRoundRectCallout">
            <a:avLst>
              <a:gd name="adj1" fmla="val -59458"/>
              <a:gd name="adj2" fmla="val 4394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fr-FR" sz="1400" dirty="0"/>
              <a:t>Il faudrait pouvoir interdire l’accès à ces données membres sensibles</a:t>
            </a:r>
          </a:p>
          <a:p>
            <a:pPr algn="ctr">
              <a:defRPr/>
            </a:pPr>
            <a:endParaRPr lang="fr-FR" sz="1400" dirty="0"/>
          </a:p>
          <a:p>
            <a:pPr algn="ctr">
              <a:defRPr/>
            </a:pPr>
            <a:r>
              <a:rPr lang="fr-FR" sz="1400" dirty="0"/>
              <a:t>C’est le rôle de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l’encapsulation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990437" y="3534218"/>
            <a:ext cx="3296429" cy="1323532"/>
            <a:chOff x="3990437" y="3534218"/>
            <a:chExt cx="3296429" cy="1323532"/>
          </a:xfrm>
        </p:grpSpPr>
        <p:sp>
          <p:nvSpPr>
            <p:cNvPr id="4" name="Flèche droite à entaille 3"/>
            <p:cNvSpPr/>
            <p:nvPr/>
          </p:nvSpPr>
          <p:spPr>
            <a:xfrm>
              <a:off x="4266349" y="3534218"/>
              <a:ext cx="2744605" cy="457200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22994" y="4671458"/>
              <a:ext cx="1831314" cy="18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lèche droite à entaille 13"/>
            <p:cNvSpPr/>
            <p:nvPr/>
          </p:nvSpPr>
          <p:spPr>
            <a:xfrm rot="1800000">
              <a:off x="3990437" y="4264186"/>
              <a:ext cx="662646" cy="457200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Flèche droite à entaille 14"/>
            <p:cNvSpPr/>
            <p:nvPr/>
          </p:nvSpPr>
          <p:spPr>
            <a:xfrm rot="9000000">
              <a:off x="6624220" y="4264186"/>
              <a:ext cx="662646" cy="457200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8425" y="3134169"/>
            <a:ext cx="1164167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5121" y="3134168"/>
            <a:ext cx="1163757" cy="125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1638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9E88B-BE31-9481-AD38-D7EA7FE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2B567E-84E4-B117-09CB-B59AD2C2E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L’abstraction nous a permis d’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élever le niveau de réflexion</a:t>
            </a:r>
            <a:r>
              <a:rPr lang="fr-FR" dirty="0"/>
              <a:t> sur notre programme</a:t>
            </a:r>
          </a:p>
          <a:p>
            <a:pPr lvl="1"/>
            <a:r>
              <a:rPr lang="fr-FR" dirty="0"/>
              <a:t>On manipule maintenant des objets comme des carrées</a:t>
            </a:r>
          </a:p>
          <a:p>
            <a:r>
              <a:rPr lang="fr-FR" dirty="0"/>
              <a:t>L’abstraction nous a aidé à </a:t>
            </a:r>
            <a:r>
              <a:rPr lang="fr-FR" b="1" dirty="0">
                <a:solidFill>
                  <a:schemeClr val="accent5"/>
                </a:solidFill>
              </a:rPr>
              <a:t>structurer notre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  <a:p>
            <a:pPr lvl="1"/>
            <a:r>
              <a:rPr lang="fr-FR" dirty="0"/>
              <a:t>Découpés en différents couples de fichiers .h / .</a:t>
            </a:r>
            <a:r>
              <a:rPr lang="fr-FR" dirty="0" err="1"/>
              <a:t>cpp</a:t>
            </a:r>
            <a:r>
              <a:rPr lang="fr-FR" dirty="0"/>
              <a:t> sémantisés</a:t>
            </a:r>
          </a:p>
          <a:p>
            <a:pPr lvl="1"/>
            <a:r>
              <a:rPr lang="fr-FR" dirty="0"/>
              <a:t>Plus facile à lire (car généralement plus succinct et avec des types explicites)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8E37DC-0A4F-A5A2-242F-17189295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10/01/2023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2B1FE4-B189-2929-04A0-2E341026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3FA05C-E701-64E9-D398-91385837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2D743BA-C224-2081-A77A-AF5686D8A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Limitations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857610651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D04BD-9CD6-852D-2B9C-F03C594A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56DC5-C366-E04B-BE6F-A9AD6B623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L’abstraction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n’a pas permis de sécuriser l’accès aux données</a:t>
            </a:r>
          </a:p>
          <a:p>
            <a:pPr lvl="1"/>
            <a:r>
              <a:rPr lang="fr-FR" dirty="0"/>
              <a:t>Les données internes d’une structure sont toujours accessibles par tout le monde</a:t>
            </a:r>
          </a:p>
          <a:p>
            <a:pPr lvl="1"/>
            <a:r>
              <a:rPr lang="fr-FR" dirty="0"/>
              <a:t>Cela peut corrompre les données (exemple du « carré » qui se voit être déformé)</a:t>
            </a:r>
          </a:p>
          <a:p>
            <a:r>
              <a:rPr lang="fr-FR" dirty="0"/>
              <a:t>Ce point problème sera résolu par l’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B64C1F-4236-0929-F8E1-B0980A08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659B8-7508-4E5B-A384-6019B9D870F7}" type="datetime1">
              <a:rPr lang="fr-FR" smtClean="0"/>
              <a:t>10/01/2023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C25217-857A-0420-1DCA-89BC60F4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03DBB2-1799-FF39-6E0B-56C194D8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EAB1D34-9CF8-E173-1DC9-FD782951B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Pourquoi l’objet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Ce que vous connaissez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procédurale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Analyse objet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Abstraction des données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 – rôle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Passage des paramètres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Limitations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2211070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2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18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Ce que vous connaissez</a:t>
            </a:r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/>
              <a:t>Types de données « machine »</a:t>
            </a:r>
          </a:p>
          <a:p>
            <a:pPr lvl="1"/>
            <a:r>
              <a:rPr lang="fr-FR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800" dirty="0"/>
              <a:t>, </a:t>
            </a:r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800" dirty="0"/>
              <a:t>, </a:t>
            </a:r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fr-FR" sz="1800" dirty="0"/>
              <a:t>…</a:t>
            </a:r>
          </a:p>
          <a:p>
            <a:r>
              <a:rPr lang="fr-FR" sz="2000" dirty="0"/>
              <a:t>Structures de contrôles de flux</a:t>
            </a:r>
          </a:p>
          <a:p>
            <a:pPr lvl="1"/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fr-FR" sz="1800" dirty="0"/>
              <a:t> / </a:t>
            </a:r>
            <a:r>
              <a:rPr lang="fr-FR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else</a:t>
            </a:r>
            <a:r>
              <a:rPr lang="fr-FR" sz="1800" dirty="0"/>
              <a:t>, </a:t>
            </a:r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switch</a:t>
            </a:r>
            <a:r>
              <a:rPr lang="fr-FR" sz="1800" dirty="0"/>
              <a:t> / </a:t>
            </a:r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case</a:t>
            </a:r>
            <a:r>
              <a:rPr lang="fr-FR" sz="1800" dirty="0"/>
              <a:t>…</a:t>
            </a:r>
          </a:p>
          <a:p>
            <a:r>
              <a:rPr lang="fr-FR" sz="2000" dirty="0"/>
              <a:t>Itérations</a:t>
            </a:r>
          </a:p>
          <a:p>
            <a:pPr lvl="1"/>
            <a:r>
              <a:rPr lang="fr-FR" sz="1800" b="1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fr-FR" sz="1800" dirty="0"/>
              <a:t>, </a:t>
            </a:r>
            <a:r>
              <a:rPr lang="fr-FR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while</a:t>
            </a:r>
            <a:r>
              <a:rPr lang="fr-FR" sz="1800" dirty="0"/>
              <a:t>…</a:t>
            </a:r>
          </a:p>
          <a:p>
            <a:r>
              <a:rPr lang="fr-FR" sz="2000" dirty="0"/>
              <a:t>Tableaux d’éléments</a:t>
            </a:r>
          </a:p>
          <a:p>
            <a:pPr lvl="1"/>
            <a:r>
              <a:rPr lang="fr-FR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tab[</a:t>
            </a:r>
            <a:r>
              <a:rPr lang="fr-FR" sz="1800" b="1" dirty="0">
                <a:solidFill>
                  <a:srgbClr val="B8D7A3"/>
                </a:solidFill>
                <a:latin typeface="Consolas" panose="020B0609020204030204" pitchFamily="49" charset="0"/>
              </a:rPr>
              <a:t>10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];</a:t>
            </a:r>
            <a:endParaRPr lang="fr-FR" sz="18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/>
              <a:t>Manipulation d’objets</a:t>
            </a:r>
          </a:p>
          <a:p>
            <a:pPr lvl="1">
              <a:lnSpc>
                <a:spcPct val="115000"/>
              </a:lnSpc>
              <a:spcAft>
                <a:spcPts val="0"/>
              </a:spcAft>
            </a:pP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18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8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&gt;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vec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b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</a:b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vec.push_back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);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vec.push_back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B8D7A3"/>
                </a:solidFill>
                <a:latin typeface="Consolas" panose="020B0609020204030204" pitchFamily="49" charset="0"/>
              </a:rPr>
              <a:t>2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sz="2000" dirty="0">
              <a:latin typeface="Consolas" panose="020B0609020204030204" pitchFamily="49" charset="0"/>
            </a:endParaRPr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5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Pourquoi l’objet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Ce que vous connaissez</a:t>
            </a:r>
          </a:p>
          <a:p>
            <a:pPr lvl="1"/>
            <a:r>
              <a:rPr lang="fr-FR" dirty="0">
                <a:solidFill>
                  <a:schemeClr val="accent6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chemeClr val="accent6"/>
                </a:solidFill>
              </a:rPr>
              <a:t>Analyse objet</a:t>
            </a:r>
          </a:p>
          <a:p>
            <a:r>
              <a:rPr lang="fr-FR" dirty="0">
                <a:solidFill>
                  <a:schemeClr val="accent6"/>
                </a:solidFill>
              </a:rPr>
              <a:t>Abstraction des données</a:t>
            </a:r>
          </a:p>
          <a:p>
            <a:pPr lvl="1"/>
            <a:r>
              <a:rPr lang="fr-FR" dirty="0">
                <a:solidFill>
                  <a:schemeClr val="accent6"/>
                </a:solidFill>
              </a:rPr>
              <a:t>Définition – rôle</a:t>
            </a:r>
          </a:p>
          <a:p>
            <a:pPr lvl="1"/>
            <a:r>
              <a:rPr lang="fr-FR" dirty="0">
                <a:solidFill>
                  <a:schemeClr val="accent6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chemeClr val="accent6"/>
                </a:solidFill>
              </a:rPr>
              <a:t>Limitations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833565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que vous connaissez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Sous-programmes / fonctions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6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Pourquoi l’objet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Ce que vous connaissez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Analyse objet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Abstraction des données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– rôle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819400" y="1600200"/>
            <a:ext cx="5562601" cy="3257550"/>
          </a:xfrm>
          <a:prstGeom prst="roundRect">
            <a:avLst>
              <a:gd name="adj" fmla="val 328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nNbElements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std::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tab(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nNbElements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initialisation du tableau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nNbElements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++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tab[i];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std::</a:t>
            </a: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moyenne est : "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moyenne(tab) &lt;&lt; </a:t>
            </a:r>
            <a:r>
              <a:rPr lang="fr-FR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‘\n'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moyenne(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std::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&gt;&amp; tableau)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tableau)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/=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tableau.size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865462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que vous </a:t>
            </a:r>
            <a:r>
              <a:rPr lang="fr-FR" dirty="0" err="1"/>
              <a:t>connai</a:t>
            </a:r>
            <a:r>
              <a:rPr lang="fr-FR" b="1" dirty="0" err="1"/>
              <a:t>C</a:t>
            </a:r>
            <a:r>
              <a:rPr lang="fr-FR" dirty="0"/>
              <a:t>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… est de bas niveau</a:t>
            </a:r>
          </a:p>
          <a:p>
            <a:r>
              <a:rPr lang="fr-FR" sz="2400" dirty="0"/>
              <a:t>… permet difficilement de structurer le code</a:t>
            </a:r>
          </a:p>
          <a:p>
            <a:r>
              <a:rPr lang="fr-FR" sz="2400" dirty="0"/>
              <a:t>… est un langage quasi - procédural (le « C »)</a:t>
            </a:r>
          </a:p>
          <a:p>
            <a:endParaRPr lang="fr-FR" sz="2400" dirty="0"/>
          </a:p>
          <a:p>
            <a:r>
              <a:rPr lang="fr-FR" sz="2400" dirty="0"/>
              <a:t>Résoudre un problème consiste à </a:t>
            </a:r>
          </a:p>
          <a:p>
            <a:pPr lvl="1"/>
            <a:r>
              <a:rPr lang="fr-FR" sz="2000" dirty="0"/>
              <a:t>Décomposer ce problème en procédures</a:t>
            </a:r>
          </a:p>
          <a:p>
            <a:pPr lvl="1"/>
            <a:r>
              <a:rPr lang="fr-FR" sz="2000" dirty="0"/>
              <a:t>Agencer les procédures entre elles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7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Pourquoi l’objet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Ce que vous connaissez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Analyse objet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Abstraction des données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– rôle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1239177270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d’un problème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sz="2800" dirty="0"/>
              <a:t>Exemple de problème autour d’un jeu vidéo :</a:t>
            </a:r>
          </a:p>
          <a:p>
            <a:pPr lvl="1"/>
            <a:endParaRPr lang="fr-FR" sz="2100" dirty="0"/>
          </a:p>
          <a:p>
            <a:pPr lvl="1"/>
            <a:r>
              <a:rPr lang="fr-FR" sz="2400" dirty="0"/>
              <a:t>Le héros, incarné par le joueur, évolue dans un décor constitué de plateformes à différentes hauteurs</a:t>
            </a:r>
          </a:p>
          <a:p>
            <a:pPr lvl="1"/>
            <a:endParaRPr lang="fr-FR" sz="1900" dirty="0"/>
          </a:p>
          <a:p>
            <a:pPr lvl="1"/>
            <a:r>
              <a:rPr lang="fr-FR" sz="2400" dirty="0"/>
              <a:t>Des monstres de natures différentes évoluent dans le même décor</a:t>
            </a:r>
          </a:p>
          <a:p>
            <a:pPr lvl="1"/>
            <a:endParaRPr lang="fr-FR" sz="1900" dirty="0"/>
          </a:p>
          <a:p>
            <a:pPr lvl="1"/>
            <a:r>
              <a:rPr lang="fr-FR" sz="2400" dirty="0"/>
              <a:t>Le héros à la possibilité de lancer une boule de feu afin de tuer les monstres.</a:t>
            </a:r>
          </a:p>
          <a:p>
            <a:pPr lvl="1"/>
            <a:endParaRPr lang="fr-FR" sz="1900" dirty="0"/>
          </a:p>
          <a:p>
            <a:pPr lvl="1"/>
            <a:r>
              <a:rPr lang="fr-FR" sz="2400" dirty="0"/>
              <a:t>Le joueur perd la partie si un monstre touche le héros</a:t>
            </a:r>
          </a:p>
          <a:p>
            <a:pPr lvl="1"/>
            <a:endParaRPr lang="fr-FR" sz="1900" dirty="0"/>
          </a:p>
          <a:p>
            <a:pPr lvl="1"/>
            <a:r>
              <a:rPr lang="fr-FR" sz="2400" dirty="0"/>
              <a:t>Le joueur gagne la partie s’il a éliminé tous les monstres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8</a:t>
            </a:fld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Pourquoi l’objet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Ce que vous connaissez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Analyse procédurale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Analyse objet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Abstraction des données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– rôle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229778671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procédurale du problème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2800" dirty="0"/>
              <a:t>Liste des procédures</a:t>
            </a:r>
          </a:p>
          <a:p>
            <a:pPr lvl="1"/>
            <a:r>
              <a:rPr lang="fr-FR" sz="2400" dirty="0"/>
              <a:t>Affichage du décor</a:t>
            </a:r>
          </a:p>
          <a:p>
            <a:pPr lvl="1"/>
            <a:r>
              <a:rPr lang="fr-FR" sz="2400" dirty="0"/>
              <a:t>Test de collision entre le héros et le décor</a:t>
            </a:r>
          </a:p>
          <a:p>
            <a:pPr lvl="1"/>
            <a:r>
              <a:rPr lang="fr-FR" sz="2400" dirty="0"/>
              <a:t>Test de collision entre chaque monstre et le décor</a:t>
            </a:r>
          </a:p>
          <a:p>
            <a:pPr lvl="1"/>
            <a:r>
              <a:rPr lang="fr-FR" sz="2400" dirty="0"/>
              <a:t>Affichage du joueur</a:t>
            </a:r>
          </a:p>
          <a:p>
            <a:pPr lvl="1"/>
            <a:r>
              <a:rPr lang="fr-FR" sz="2400" dirty="0"/>
              <a:t>Déplacement du joueur</a:t>
            </a:r>
          </a:p>
          <a:p>
            <a:pPr lvl="1"/>
            <a:r>
              <a:rPr lang="fr-FR" sz="2400" dirty="0"/>
              <a:t>Affichage de chaque monstre</a:t>
            </a:r>
          </a:p>
          <a:p>
            <a:pPr lvl="1"/>
            <a:r>
              <a:rPr lang="fr-FR" sz="2400" dirty="0"/>
              <a:t>Test de collision entre le héros et chaque monstre</a:t>
            </a:r>
          </a:p>
          <a:p>
            <a:pPr lvl="1"/>
            <a:r>
              <a:rPr lang="fr-FR" sz="2400" dirty="0"/>
              <a:t>Lancement d’une boule de feu</a:t>
            </a:r>
          </a:p>
          <a:p>
            <a:pPr lvl="1"/>
            <a:r>
              <a:rPr lang="fr-FR" sz="2400" dirty="0"/>
              <a:t>Affichage d’une boule de feu</a:t>
            </a:r>
          </a:p>
          <a:p>
            <a:pPr lvl="1"/>
            <a:r>
              <a:rPr lang="fr-FR" sz="2400" dirty="0"/>
              <a:t>Test de collision entre une boule de feu et un monstre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9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Pourquoi l’objet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Ce que vous connaissez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Analyse procédurale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Analyse objet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Abstraction des données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Définition – rôle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Passage des paramètres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Limitations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2288240452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146400EA-824B-4498-9D0D-4361E32C868C}" vid="{64738C07-2E63-4F7F-A690-E566BAAAD5C7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146400EA-824B-4498-9D0D-4361E32C868C}" vid="{64738C07-2E63-4F7F-A690-E566BAAAD5C7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Université d'Auvergne</Template>
  <TotalTime>2988</TotalTime>
  <Words>3688</Words>
  <Application>Microsoft Office PowerPoint</Application>
  <PresentationFormat>Affichage à l'écran (16:9)</PresentationFormat>
  <Paragraphs>940</Paragraphs>
  <Slides>47</Slides>
  <Notes>1</Notes>
  <HiddenSlides>1</HiddenSlides>
  <MMClips>21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consolas</vt:lpstr>
      <vt:lpstr>Courier New</vt:lpstr>
      <vt:lpstr>Segoe UI</vt:lpstr>
      <vt:lpstr>Segoe UI Symbol</vt:lpstr>
      <vt:lpstr>ThèmeCours</vt:lpstr>
      <vt:lpstr>ThèmeCours - Sondage</vt:lpstr>
      <vt:lpstr>ThèmeCours - Vide</vt:lpstr>
      <vt:lpstr>Présentation PowerPoint</vt:lpstr>
      <vt:lpstr>La pensée « Objet »</vt:lpstr>
      <vt:lpstr>La pensée « Objet »</vt:lpstr>
      <vt:lpstr>Présentation PowerPoint</vt:lpstr>
      <vt:lpstr>Ce que vous connaissez</vt:lpstr>
      <vt:lpstr>Ce que vous connaissez</vt:lpstr>
      <vt:lpstr>Ce que vous connaiC…</vt:lpstr>
      <vt:lpstr>Analyse d’un problème</vt:lpstr>
      <vt:lpstr>Analyse procédurale du problème</vt:lpstr>
      <vt:lpstr>Analyse procédurale du problème</vt:lpstr>
      <vt:lpstr>Analyse procédurale du problème</vt:lpstr>
      <vt:lpstr>Inconvénients de l’analyse procédurale</vt:lpstr>
      <vt:lpstr>Analyse objet du problème</vt:lpstr>
      <vt:lpstr>Présentation PowerPoint</vt:lpstr>
      <vt:lpstr>La pensée « Objet »</vt:lpstr>
      <vt:lpstr>La pensée « Objet »</vt:lpstr>
      <vt:lpstr>Présentation PowerPoint</vt:lpstr>
      <vt:lpstr>L’abstraction</vt:lpstr>
      <vt:lpstr>L’abstraction en C++</vt:lpstr>
      <vt:lpstr>L’abstraction en C++</vt:lpstr>
      <vt:lpstr>Utilisation d’un type abstrait de donnée</vt:lpstr>
      <vt:lpstr>Test du type abstrait de donnée</vt:lpstr>
      <vt:lpstr>Résumé sur l’abstraction</vt:lpstr>
      <vt:lpstr>Résumé sur l’abstraction</vt:lpstr>
      <vt:lpstr>Présentation PowerPoint</vt:lpstr>
      <vt:lpstr>Sondage ! 1/4</vt:lpstr>
      <vt:lpstr>Sondage !  2/4</vt:lpstr>
      <vt:lpstr>Sondage !  3/4</vt:lpstr>
      <vt:lpstr>Sondage !  4/4</vt:lpstr>
      <vt:lpstr>Second exemple</vt:lpstr>
      <vt:lpstr>Second exemple</vt:lpstr>
      <vt:lpstr>Second exemple</vt:lpstr>
      <vt:lpstr>Second exemple</vt:lpstr>
      <vt:lpstr>Second exemple</vt:lpstr>
      <vt:lpstr>Intérêt d’utiliser des références constantes</vt:lpstr>
      <vt:lpstr>Passage des paramètres</vt:lpstr>
      <vt:lpstr>Troisième exemple</vt:lpstr>
      <vt:lpstr>Troisième exemple</vt:lpstr>
      <vt:lpstr>Troisième exemple</vt:lpstr>
      <vt:lpstr>Troisième exemple</vt:lpstr>
      <vt:lpstr>Troisième exemple</vt:lpstr>
      <vt:lpstr>Troisième exemple</vt:lpstr>
      <vt:lpstr>Bilan</vt:lpstr>
      <vt:lpstr>Bilan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pensée « Objet »</dc:title>
  <dc:creator>Benjamin ALBOUY-KISSI</dc:creator>
  <cp:lastModifiedBy>Benjamin ALBOUY-KISSI</cp:lastModifiedBy>
  <cp:revision>146</cp:revision>
  <dcterms:created xsi:type="dcterms:W3CDTF">2012-11-02T09:02:22Z</dcterms:created>
  <dcterms:modified xsi:type="dcterms:W3CDTF">2023-01-10T08:25:26Z</dcterms:modified>
</cp:coreProperties>
</file>